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256" r:id="rId2"/>
    <p:sldId id="284" r:id="rId3"/>
    <p:sldId id="260" r:id="rId4"/>
    <p:sldId id="275" r:id="rId5"/>
    <p:sldId id="278" r:id="rId6"/>
    <p:sldId id="262" r:id="rId7"/>
    <p:sldId id="280" r:id="rId8"/>
    <p:sldId id="279" r:id="rId9"/>
    <p:sldId id="281" r:id="rId10"/>
    <p:sldId id="282" r:id="rId11"/>
    <p:sldId id="283" r:id="rId12"/>
    <p:sldId id="263" r:id="rId13"/>
    <p:sldId id="274" r:id="rId14"/>
    <p:sldId id="269" r:id="rId15"/>
    <p:sldId id="277" r:id="rId16"/>
    <p:sldId id="270" r:id="rId17"/>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Raleway" panose="020B0604020202020204" charset="-70"/>
      <p:regular r:id="rId24"/>
    </p:embeddedFont>
    <p:embeddedFont>
      <p:font typeface="Raleway Bold" panose="020B0604020202020204" charset="-7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B45"/>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73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228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BDBB69-4BE2-433E-959F-E62F84E8FC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C3104207-E4DB-40B9-A5C6-E2F7DEC751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C63A5A-A82E-4AD3-8A55-7CACD8F048A6}" type="datetimeFigureOut">
              <a:rPr lang="lv-LV" smtClean="0"/>
              <a:t>19.05.2025</a:t>
            </a:fld>
            <a:endParaRPr lang="lv-LV"/>
          </a:p>
        </p:txBody>
      </p:sp>
      <p:sp>
        <p:nvSpPr>
          <p:cNvPr id="4" name="Footer Placeholder 3">
            <a:extLst>
              <a:ext uri="{FF2B5EF4-FFF2-40B4-BE49-F238E27FC236}">
                <a16:creationId xmlns:a16="http://schemas.microsoft.com/office/drawing/2014/main" id="{0E6FA765-90F9-4724-A58B-75A86114D0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a16="http://schemas.microsoft.com/office/drawing/2014/main" id="{58CCC7EE-BD41-4768-A546-782B17B6DA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04B70A-5024-4B5D-9937-EEA8D7FE7811}" type="slidenum">
              <a:rPr lang="lv-LV" smtClean="0"/>
              <a:t>‹#›</a:t>
            </a:fld>
            <a:endParaRPr lang="lv-LV"/>
          </a:p>
        </p:txBody>
      </p:sp>
    </p:spTree>
    <p:extLst>
      <p:ext uri="{BB962C8B-B14F-4D97-AF65-F5344CB8AC3E}">
        <p14:creationId xmlns:p14="http://schemas.microsoft.com/office/powerpoint/2010/main" val="2168115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3D785-4317-4E2F-A9F2-4E5A26A5EA7B}" type="datetimeFigureOut">
              <a:rPr lang="lv-LV" smtClean="0"/>
              <a:t>19.05.2025</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607D1-C307-4759-B8FD-DE3BE58B49B7}" type="slidenum">
              <a:rPr lang="lv-LV" smtClean="0"/>
              <a:t>‹#›</a:t>
            </a:fld>
            <a:endParaRPr lang="lv-LV"/>
          </a:p>
        </p:txBody>
      </p:sp>
    </p:spTree>
    <p:extLst>
      <p:ext uri="{BB962C8B-B14F-4D97-AF65-F5344CB8AC3E}">
        <p14:creationId xmlns:p14="http://schemas.microsoft.com/office/powerpoint/2010/main" val="250524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0607D1-C307-4759-B8FD-DE3BE58B49B7}" type="slidenum">
              <a:rPr lang="lv-LV" smtClean="0"/>
              <a:t>1</a:t>
            </a:fld>
            <a:endParaRPr lang="lv-LV"/>
          </a:p>
        </p:txBody>
      </p:sp>
    </p:spTree>
    <p:extLst>
      <p:ext uri="{BB962C8B-B14F-4D97-AF65-F5344CB8AC3E}">
        <p14:creationId xmlns:p14="http://schemas.microsoft.com/office/powerpoint/2010/main" val="3931748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F0607D1-C307-4759-B8FD-DE3BE58B49B7}" type="slidenum">
              <a:rPr lang="lv-LV" smtClean="0"/>
              <a:t>10</a:t>
            </a:fld>
            <a:endParaRPr lang="lv-LV"/>
          </a:p>
        </p:txBody>
      </p:sp>
    </p:spTree>
    <p:extLst>
      <p:ext uri="{BB962C8B-B14F-4D97-AF65-F5344CB8AC3E}">
        <p14:creationId xmlns:p14="http://schemas.microsoft.com/office/powerpoint/2010/main" val="175013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F0607D1-C307-4759-B8FD-DE3BE58B49B7}" type="slidenum">
              <a:rPr lang="lv-LV" smtClean="0"/>
              <a:t>16</a:t>
            </a:fld>
            <a:endParaRPr lang="lv-LV"/>
          </a:p>
        </p:txBody>
      </p:sp>
    </p:spTree>
    <p:extLst>
      <p:ext uri="{BB962C8B-B14F-4D97-AF65-F5344CB8AC3E}">
        <p14:creationId xmlns:p14="http://schemas.microsoft.com/office/powerpoint/2010/main" val="390204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3"/>
          <a:srcRect/>
          <a:stretch>
            <a:fillRect/>
          </a:stretch>
        </p:blipFill>
        <p:spPr>
          <a:xfrm>
            <a:off x="7293161" y="1084289"/>
            <a:ext cx="2801908" cy="2964983"/>
          </a:xfrm>
          <a:prstGeom prst="rect">
            <a:avLst/>
          </a:prstGeom>
        </p:spPr>
      </p:pic>
      <p:sp>
        <p:nvSpPr>
          <p:cNvPr id="9" name="TextBox 9"/>
          <p:cNvSpPr txBox="1"/>
          <p:nvPr/>
        </p:nvSpPr>
        <p:spPr>
          <a:xfrm>
            <a:off x="3581400" y="4543514"/>
            <a:ext cx="10225430" cy="599986"/>
          </a:xfrm>
          <a:prstGeom prst="rect">
            <a:avLst/>
          </a:prstGeom>
        </p:spPr>
        <p:txBody>
          <a:bodyPr lIns="0" tIns="0" rIns="0" bIns="0" rtlCol="0" anchor="t">
            <a:spAutoFit/>
          </a:bodyPr>
          <a:lstStyle/>
          <a:p>
            <a:pPr algn="ctr">
              <a:lnSpc>
                <a:spcPts val="4679"/>
              </a:lnSpc>
            </a:pPr>
            <a:r>
              <a:rPr lang="en-US" sz="3999" dirty="0">
                <a:solidFill>
                  <a:srgbClr val="669933"/>
                </a:solidFill>
                <a:latin typeface="Raleway Bold" panose="020B0604020202020204" charset="-70"/>
              </a:rPr>
              <a:t>VALSTS SOCIĀLĀ APDROŠINĀŠANA</a:t>
            </a:r>
          </a:p>
        </p:txBody>
      </p:sp>
      <p:sp>
        <p:nvSpPr>
          <p:cNvPr id="10" name="TextBox 10"/>
          <p:cNvSpPr txBox="1"/>
          <p:nvPr/>
        </p:nvSpPr>
        <p:spPr>
          <a:xfrm>
            <a:off x="2286000" y="6000552"/>
            <a:ext cx="12860833" cy="2269852"/>
          </a:xfrm>
          <a:prstGeom prst="rect">
            <a:avLst/>
          </a:prstGeom>
        </p:spPr>
        <p:txBody>
          <a:bodyPr wrap="square" lIns="0" tIns="0" rIns="0" bIns="0" rtlCol="0" anchor="t">
            <a:spAutoFit/>
          </a:bodyPr>
          <a:lstStyle/>
          <a:p>
            <a:pPr algn="ctr">
              <a:lnSpc>
                <a:spcPts val="5900"/>
              </a:lnSpc>
            </a:pPr>
            <a:r>
              <a:rPr lang="lv-LV" sz="5000" dirty="0">
                <a:solidFill>
                  <a:srgbClr val="1F2B45"/>
                </a:solidFill>
                <a:latin typeface="Raleway Bold" panose="020B0604020202020204" charset="-70"/>
              </a:rPr>
              <a:t>Valsts </a:t>
            </a:r>
            <a:r>
              <a:rPr lang="lv-LV" sz="5000" dirty="0" err="1">
                <a:solidFill>
                  <a:srgbClr val="1F2B45"/>
                </a:solidFill>
                <a:latin typeface="Raleway Bold" panose="020B0604020202020204" charset="-70"/>
              </a:rPr>
              <a:t>fondēto</a:t>
            </a:r>
            <a:r>
              <a:rPr lang="lv-LV" sz="5000" dirty="0">
                <a:solidFill>
                  <a:srgbClr val="1F2B45"/>
                </a:solidFill>
                <a:latin typeface="Raleway Bold" panose="020B0604020202020204" charset="-70"/>
              </a:rPr>
              <a:t> pensiju shēma (VFPS) </a:t>
            </a:r>
          </a:p>
          <a:p>
            <a:pPr algn="ctr">
              <a:lnSpc>
                <a:spcPts val="5900"/>
              </a:lnSpc>
            </a:pPr>
            <a:r>
              <a:rPr lang="lv-LV" sz="5000" dirty="0">
                <a:solidFill>
                  <a:srgbClr val="1F2B45"/>
                </a:solidFill>
                <a:latin typeface="Raleway" panose="020B0604020202020204" charset="-70"/>
              </a:rPr>
              <a:t>jeb</a:t>
            </a:r>
          </a:p>
          <a:p>
            <a:pPr algn="ctr">
              <a:lnSpc>
                <a:spcPts val="5900"/>
              </a:lnSpc>
              <a:spcBef>
                <a:spcPct val="0"/>
              </a:spcBef>
            </a:pPr>
            <a:r>
              <a:rPr lang="lv-LV" sz="5000" dirty="0">
                <a:solidFill>
                  <a:srgbClr val="1F2B45"/>
                </a:solidFill>
                <a:latin typeface="Raleway Bold" panose="020B0604020202020204" charset="-70"/>
              </a:rPr>
              <a:t>pensiju 2. līmenis</a:t>
            </a:r>
          </a:p>
        </p:txBody>
      </p:sp>
      <p:sp>
        <p:nvSpPr>
          <p:cNvPr id="11" name="Rectangle 10"/>
          <p:cNvSpPr/>
          <p:nvPr/>
        </p:nvSpPr>
        <p:spPr>
          <a:xfrm>
            <a:off x="1066800" y="1084290"/>
            <a:ext cx="15066794" cy="9317012"/>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ectangle 11"/>
          <p:cNvSpPr/>
          <p:nvPr/>
        </p:nvSpPr>
        <p:spPr>
          <a:xfrm>
            <a:off x="-76200" y="-114300"/>
            <a:ext cx="17336521" cy="9372600"/>
          </a:xfrm>
          <a:prstGeom prst="rect">
            <a:avLst/>
          </a:prstGeom>
          <a:noFill/>
          <a:ln w="57150">
            <a:solidFill>
              <a:srgbClr val="1F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AutoShape 6"/>
          <p:cNvSpPr/>
          <p:nvPr/>
        </p:nvSpPr>
        <p:spPr>
          <a:xfrm>
            <a:off x="16459624" y="0"/>
            <a:ext cx="1828376" cy="4643540"/>
          </a:xfrm>
          <a:prstGeom prst="rect">
            <a:avLst/>
          </a:prstGeom>
          <a:solidFill>
            <a:srgbClr val="1F2B45"/>
          </a:solidFill>
        </p:spPr>
      </p:sp>
      <p:sp>
        <p:nvSpPr>
          <p:cNvPr id="7" name="AutoShape 7"/>
          <p:cNvSpPr/>
          <p:nvPr/>
        </p:nvSpPr>
        <p:spPr>
          <a:xfrm>
            <a:off x="-1" y="8085846"/>
            <a:ext cx="4349513" cy="2201154"/>
          </a:xfrm>
          <a:prstGeom prst="rect">
            <a:avLst/>
          </a:prstGeom>
          <a:solidFill>
            <a:srgbClr val="669933"/>
          </a:solidFill>
        </p:spPr>
      </p:sp>
      <p:sp>
        <p:nvSpPr>
          <p:cNvPr id="17" name="Rectangle 16"/>
          <p:cNvSpPr/>
          <p:nvPr/>
        </p:nvSpPr>
        <p:spPr>
          <a:xfrm>
            <a:off x="4539759" y="9258300"/>
            <a:ext cx="11538441" cy="1015663"/>
          </a:xfrm>
          <a:prstGeom prst="rect">
            <a:avLst/>
          </a:prstGeom>
        </p:spPr>
        <p:txBody>
          <a:bodyPr wrap="square">
            <a:spAutoFit/>
          </a:bodyPr>
          <a:lstStyle/>
          <a:p>
            <a:pPr algn="r"/>
            <a:r>
              <a:rPr lang="lv-LV" sz="3000" dirty="0" err="1">
                <a:solidFill>
                  <a:srgbClr val="1F2B45"/>
                </a:solidFill>
                <a:latin typeface="Raleway" panose="020B0604020202020204" charset="-70"/>
              </a:rPr>
              <a:t>Fondēto</a:t>
            </a:r>
            <a:r>
              <a:rPr lang="lv-LV" sz="3000" dirty="0">
                <a:solidFill>
                  <a:srgbClr val="1F2B45"/>
                </a:solidFill>
                <a:latin typeface="Raleway" panose="020B0604020202020204" charset="-70"/>
              </a:rPr>
              <a:t> pensiju shēmas administrēšanas daļas </a:t>
            </a:r>
          </a:p>
          <a:p>
            <a:pPr algn="r"/>
            <a:r>
              <a:rPr lang="lv-LV" sz="3000" dirty="0">
                <a:solidFill>
                  <a:srgbClr val="1F2B45"/>
                </a:solidFill>
                <a:latin typeface="Raleway" panose="020B0604020202020204" charset="-70"/>
              </a:rPr>
              <a:t>vadītāja </a:t>
            </a:r>
            <a:r>
              <a:rPr lang="lv-LV" sz="3000" b="1" dirty="0">
                <a:solidFill>
                  <a:srgbClr val="1F2B45"/>
                </a:solidFill>
                <a:latin typeface="Raleway" panose="020B0604020202020204" charset="-70"/>
              </a:rPr>
              <a:t>Ilona Deģe</a:t>
            </a:r>
          </a:p>
        </p:txBody>
      </p:sp>
      <p:sp>
        <p:nvSpPr>
          <p:cNvPr id="18" name="TextBox 17"/>
          <p:cNvSpPr txBox="1"/>
          <p:nvPr/>
        </p:nvSpPr>
        <p:spPr>
          <a:xfrm>
            <a:off x="108000" y="9828000"/>
            <a:ext cx="2133600" cy="400110"/>
          </a:xfrm>
          <a:prstGeom prst="rect">
            <a:avLst/>
          </a:prstGeom>
          <a:noFill/>
        </p:spPr>
        <p:txBody>
          <a:bodyPr wrap="square" rtlCol="0">
            <a:spAutoFit/>
          </a:bodyPr>
          <a:lstStyle/>
          <a:p>
            <a:pPr algn="ctr"/>
            <a:r>
              <a:rPr lang="lv-LV" sz="2000" b="1" dirty="0">
                <a:solidFill>
                  <a:schemeClr val="bg1"/>
                </a:solidFill>
                <a:latin typeface="Raleway" panose="020B0604020202020204" charset="-70"/>
              </a:rPr>
              <a:t>2025. gada maijs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2743200" y="8801100"/>
            <a:ext cx="14249400" cy="935343"/>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Wingdings" pitchFamily="2" charset="2"/>
              <a:buNone/>
              <a:defRPr/>
            </a:pPr>
            <a:r>
              <a:rPr lang="lv-LV" altLang="lv-LV" sz="2800" dirty="0">
                <a:solidFill>
                  <a:srgbClr val="1F2B45"/>
                </a:solidFill>
                <a:latin typeface="Raleway" panose="020B0604020202020204" charset="-70"/>
              </a:rPr>
              <a:t>2024. gadā pārskaitītas iemaksas </a:t>
            </a:r>
            <a:r>
              <a:rPr lang="lv-LV" altLang="lv-LV" sz="2800" b="1" dirty="0">
                <a:solidFill>
                  <a:srgbClr val="1F2B45"/>
                </a:solidFill>
                <a:latin typeface="Raleway Bold" panose="020B0604020202020204" charset="-70"/>
              </a:rPr>
              <a:t>848 milj.</a:t>
            </a:r>
            <a:r>
              <a:rPr lang="lv-LV" altLang="lv-LV" sz="2800" dirty="0">
                <a:solidFill>
                  <a:srgbClr val="1F2B45"/>
                </a:solidFill>
                <a:latin typeface="Raleway" panose="020B0604020202020204" charset="-70"/>
              </a:rPr>
              <a:t> apmērā. </a:t>
            </a:r>
          </a:p>
          <a:p>
            <a:pPr algn="r">
              <a:spcBef>
                <a:spcPts val="0"/>
              </a:spcBef>
              <a:buFont typeface="Wingdings" pitchFamily="2" charset="2"/>
              <a:buNone/>
              <a:defRPr/>
            </a:pPr>
            <a:r>
              <a:rPr lang="lv-LV" altLang="lv-LV" sz="2800" dirty="0">
                <a:solidFill>
                  <a:srgbClr val="1F2B45"/>
                </a:solidFill>
                <a:latin typeface="Raleway" panose="020B0604020202020204" charset="-70"/>
              </a:rPr>
              <a:t>Aktīvie dalībnieki - </a:t>
            </a:r>
            <a:r>
              <a:rPr lang="lv-LV" altLang="lv-LV" sz="2800" dirty="0">
                <a:solidFill>
                  <a:srgbClr val="1F2B45"/>
                </a:solidFill>
                <a:latin typeface="Raleway Bold" panose="020B0604020202020204" charset="-70"/>
              </a:rPr>
              <a:t>875,4 tūkst.</a:t>
            </a:r>
            <a:r>
              <a:rPr lang="lv-LV" altLang="lv-LV" sz="2800" dirty="0">
                <a:solidFill>
                  <a:srgbClr val="1F2B45"/>
                </a:solidFill>
                <a:latin typeface="Raleway" panose="020B0604020202020204" charset="-70"/>
              </a:rPr>
              <a:t> jeb </a:t>
            </a:r>
            <a:r>
              <a:rPr lang="lv-LV" altLang="lv-LV" sz="2800" dirty="0">
                <a:solidFill>
                  <a:srgbClr val="1F2B45"/>
                </a:solidFill>
                <a:latin typeface="Raleway Bold" panose="020B0604020202020204" charset="-70"/>
              </a:rPr>
              <a:t>66,9%</a:t>
            </a:r>
            <a:r>
              <a:rPr lang="lv-LV" altLang="lv-LV" sz="2800" dirty="0">
                <a:solidFill>
                  <a:srgbClr val="1F2B45"/>
                </a:solidFill>
                <a:latin typeface="Raleway" panose="020B0604020202020204" charset="-70"/>
              </a:rPr>
              <a:t>.</a:t>
            </a:r>
          </a:p>
        </p:txBody>
      </p:sp>
      <p:sp>
        <p:nvSpPr>
          <p:cNvPr id="9" name="Rectangle 8"/>
          <p:cNvSpPr/>
          <p:nvPr/>
        </p:nvSpPr>
        <p:spPr>
          <a:xfrm>
            <a:off x="-76200" y="-114300"/>
            <a:ext cx="17907000" cy="9982200"/>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AutoShape 9"/>
          <p:cNvSpPr/>
          <p:nvPr/>
        </p:nvSpPr>
        <p:spPr>
          <a:xfrm>
            <a:off x="0" y="9040963"/>
            <a:ext cx="2454179" cy="1246037"/>
          </a:xfrm>
          <a:prstGeom prst="rect">
            <a:avLst/>
          </a:prstGeom>
          <a:solidFill>
            <a:srgbClr val="669933"/>
          </a:solidFill>
        </p:spPr>
      </p:sp>
      <p:sp>
        <p:nvSpPr>
          <p:cNvPr id="7" name="AutoShape 8"/>
          <p:cNvSpPr/>
          <p:nvPr/>
        </p:nvSpPr>
        <p:spPr>
          <a:xfrm>
            <a:off x="16543131" y="0"/>
            <a:ext cx="1744869" cy="3493764"/>
          </a:xfrm>
          <a:prstGeom prst="rect">
            <a:avLst/>
          </a:prstGeom>
          <a:solidFill>
            <a:srgbClr val="1F2B45"/>
          </a:solidFill>
        </p:spPr>
      </p:sp>
      <p:sp>
        <p:nvSpPr>
          <p:cNvPr id="10" name="TextBox 6"/>
          <p:cNvSpPr txBox="1"/>
          <p:nvPr/>
        </p:nvSpPr>
        <p:spPr>
          <a:xfrm>
            <a:off x="900000" y="720000"/>
            <a:ext cx="14192265" cy="756617"/>
          </a:xfrm>
          <a:prstGeom prst="rect">
            <a:avLst/>
          </a:prstGeom>
        </p:spPr>
        <p:txBody>
          <a:bodyPr wrap="square" lIns="0" tIns="0" rIns="0" bIns="0" rtlCol="0" anchor="t">
            <a:spAutoFit/>
          </a:bodyPr>
          <a:lstStyle/>
          <a:p>
            <a:pPr>
              <a:lnSpc>
                <a:spcPts val="5900"/>
              </a:lnSpc>
            </a:pPr>
            <a:r>
              <a:rPr lang="lv-LV" sz="5000" dirty="0">
                <a:solidFill>
                  <a:srgbClr val="B65E28"/>
                </a:solidFill>
                <a:latin typeface="Raleway Bold" panose="020B0604020202020204" charset="-70"/>
              </a:rPr>
              <a:t>Iemaksu un uzkrātā kapitāla dinamika</a:t>
            </a:r>
          </a:p>
        </p:txBody>
      </p:sp>
      <p:sp>
        <p:nvSpPr>
          <p:cNvPr id="12" name="TextBox 11"/>
          <p:cNvSpPr txBox="1"/>
          <p:nvPr/>
        </p:nvSpPr>
        <p:spPr>
          <a:xfrm>
            <a:off x="108000" y="9828000"/>
            <a:ext cx="2133600" cy="400110"/>
          </a:xfrm>
          <a:prstGeom prst="rect">
            <a:avLst/>
          </a:prstGeom>
          <a:noFill/>
        </p:spPr>
        <p:txBody>
          <a:bodyPr wrap="square" rtlCol="0">
            <a:spAutoFit/>
          </a:bodyPr>
          <a:lstStyle/>
          <a:p>
            <a:pPr algn="ctr"/>
            <a:r>
              <a:rPr lang="lv-LV" sz="2000" b="1" dirty="0">
                <a:solidFill>
                  <a:schemeClr val="bg1"/>
                </a:solidFill>
                <a:latin typeface="Raleway" panose="020B0604020202020204" charset="-70"/>
              </a:rPr>
              <a:t>2025. gada maijs</a:t>
            </a:r>
          </a:p>
        </p:txBody>
      </p:sp>
      <p:sp>
        <p:nvSpPr>
          <p:cNvPr id="13" name="TextBox 12"/>
          <p:cNvSpPr txBox="1"/>
          <p:nvPr/>
        </p:nvSpPr>
        <p:spPr>
          <a:xfrm>
            <a:off x="17604000" y="9828000"/>
            <a:ext cx="609600" cy="400110"/>
          </a:xfrm>
          <a:prstGeom prst="rect">
            <a:avLst/>
          </a:prstGeom>
          <a:noFill/>
        </p:spPr>
        <p:txBody>
          <a:bodyPr wrap="square" rtlCol="0">
            <a:spAutoFit/>
          </a:bodyPr>
          <a:lstStyle/>
          <a:p>
            <a:pPr algn="r"/>
            <a:r>
              <a:rPr lang="lv-LV" sz="2000" b="1" dirty="0">
                <a:solidFill>
                  <a:srgbClr val="1F2B45"/>
                </a:solidFill>
                <a:latin typeface="Raleway" panose="020B0604020202020204" charset="-70"/>
              </a:rPr>
              <a:t>10</a:t>
            </a:r>
          </a:p>
        </p:txBody>
      </p:sp>
      <p:sp>
        <p:nvSpPr>
          <p:cNvPr id="11" name="Rectangle 10"/>
          <p:cNvSpPr/>
          <p:nvPr/>
        </p:nvSpPr>
        <p:spPr>
          <a:xfrm>
            <a:off x="-76200" y="8654248"/>
            <a:ext cx="17526000" cy="1700683"/>
          </a:xfrm>
          <a:prstGeom prst="rect">
            <a:avLst/>
          </a:prstGeom>
          <a:noFill/>
          <a:ln w="57150">
            <a:solidFill>
              <a:srgbClr val="1F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5" name="Picture 4"/>
          <p:cNvPicPr>
            <a:picLocks noChangeAspect="1"/>
          </p:cNvPicPr>
          <p:nvPr/>
        </p:nvPicPr>
        <p:blipFill>
          <a:blip r:embed="rId3"/>
          <a:stretch>
            <a:fillRect/>
          </a:stretch>
        </p:blipFill>
        <p:spPr>
          <a:xfrm>
            <a:off x="2895600" y="1525771"/>
            <a:ext cx="11880000" cy="6665729"/>
          </a:xfrm>
          <a:prstGeom prst="rect">
            <a:avLst/>
          </a:prstGeom>
        </p:spPr>
      </p:pic>
      <p:sp>
        <p:nvSpPr>
          <p:cNvPr id="16" name="Rectangle 5"/>
          <p:cNvSpPr txBox="1">
            <a:spLocks noChangeArrowheads="1"/>
          </p:cNvSpPr>
          <p:nvPr/>
        </p:nvSpPr>
        <p:spPr>
          <a:xfrm>
            <a:off x="5105400" y="8034753"/>
            <a:ext cx="10395222" cy="518569"/>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Wingdings" pitchFamily="2" charset="2"/>
              <a:buNone/>
              <a:defRPr/>
            </a:pPr>
            <a:r>
              <a:rPr lang="lv-LV" altLang="lv-LV" sz="2000" dirty="0">
                <a:solidFill>
                  <a:srgbClr val="1F2B45"/>
                </a:solidFill>
                <a:latin typeface="Raleway" panose="020B0604020202020204" charset="-70"/>
              </a:rPr>
              <a:t>personām, kuras ir VFPS dalībnieki attiecīgā gada 31. decembrī.</a:t>
            </a:r>
          </a:p>
        </p:txBody>
      </p:sp>
    </p:spTree>
    <p:extLst>
      <p:ext uri="{BB962C8B-B14F-4D97-AF65-F5344CB8AC3E}">
        <p14:creationId xmlns:p14="http://schemas.microsoft.com/office/powerpoint/2010/main" val="309819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166810" y="1790700"/>
            <a:ext cx="14682790" cy="1138238"/>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indent="-528638">
              <a:buFont typeface="Wingdings" panose="05000000000000000000" pitchFamily="2" charset="2"/>
              <a:buChar char="Ø"/>
              <a:defRPr/>
            </a:pPr>
            <a:r>
              <a:rPr lang="lv-LV" altLang="lv-LV" sz="3000" dirty="0">
                <a:solidFill>
                  <a:srgbClr val="1F2B45"/>
                </a:solidFill>
                <a:latin typeface="Raleway" panose="020B0604020202020204" charset="-70"/>
              </a:rPr>
              <a:t>VSAA izdevumi VFPS administrēšanai tiek segti no atskaitījumiem, ko VSAA ietur no dalībnieku iemaksām (2024. gadā - </a:t>
            </a:r>
            <a:r>
              <a:rPr lang="lv-LV" altLang="lv-LV" sz="3000" dirty="0">
                <a:latin typeface="Raleway Bold" panose="020B0604020202020204" charset="-70"/>
              </a:rPr>
              <a:t>1 183,8 </a:t>
            </a:r>
            <a:r>
              <a:rPr lang="lv-LV" altLang="lv-LV" sz="3000" dirty="0">
                <a:solidFill>
                  <a:srgbClr val="1F2B45"/>
                </a:solidFill>
                <a:latin typeface="Raleway Bold" panose="020B0604020202020204" charset="-70"/>
              </a:rPr>
              <a:t>milj.</a:t>
            </a:r>
            <a:r>
              <a:rPr lang="lv-LV" altLang="lv-LV" sz="3000" dirty="0">
                <a:solidFill>
                  <a:srgbClr val="1F2B45"/>
                </a:solidFill>
                <a:latin typeface="Raleway" panose="020B0604020202020204" charset="-70"/>
              </a:rPr>
              <a:t>). </a:t>
            </a:r>
          </a:p>
          <a:p>
            <a:pPr marL="714375" indent="-528638">
              <a:spcBef>
                <a:spcPts val="1200"/>
              </a:spcBef>
              <a:buFont typeface="Wingdings" panose="05000000000000000000" pitchFamily="2" charset="2"/>
              <a:buChar char="Ø"/>
              <a:defRPr/>
            </a:pPr>
            <a:r>
              <a:rPr lang="lv-LV" altLang="lv-LV" sz="3000" dirty="0">
                <a:solidFill>
                  <a:srgbClr val="1F2B45"/>
                </a:solidFill>
                <a:latin typeface="Raleway" panose="020B0604020202020204" charset="-70"/>
              </a:rPr>
              <a:t>Maksimālais atskaitījumu apmērs nedrīkst pārsniegt 2,5%.</a:t>
            </a:r>
          </a:p>
        </p:txBody>
      </p:sp>
      <p:sp>
        <p:nvSpPr>
          <p:cNvPr id="9" name="TextBox 6"/>
          <p:cNvSpPr txBox="1"/>
          <p:nvPr/>
        </p:nvSpPr>
        <p:spPr>
          <a:xfrm>
            <a:off x="900000" y="720000"/>
            <a:ext cx="14192265" cy="756617"/>
          </a:xfrm>
          <a:prstGeom prst="rect">
            <a:avLst/>
          </a:prstGeom>
        </p:spPr>
        <p:txBody>
          <a:bodyPr wrap="square" lIns="0" tIns="0" rIns="0" bIns="0" rtlCol="0" anchor="t">
            <a:spAutoFit/>
          </a:bodyPr>
          <a:lstStyle/>
          <a:p>
            <a:pPr>
              <a:lnSpc>
                <a:spcPts val="5900"/>
              </a:lnSpc>
            </a:pPr>
            <a:r>
              <a:rPr lang="lv-LV" sz="5000" dirty="0">
                <a:solidFill>
                  <a:srgbClr val="B65E28"/>
                </a:solidFill>
                <a:latin typeface="Raleway Bold" panose="020B0604020202020204" charset="-70"/>
              </a:rPr>
              <a:t>VSAA administrēšanas atskaitījumi</a:t>
            </a:r>
          </a:p>
        </p:txBody>
      </p:sp>
      <p:graphicFrame>
        <p:nvGraphicFramePr>
          <p:cNvPr id="10" name="Table 9"/>
          <p:cNvGraphicFramePr>
            <a:graphicFrameLocks noGrp="1"/>
          </p:cNvGraphicFramePr>
          <p:nvPr>
            <p:extLst>
              <p:ext uri="{D42A27DB-BD31-4B8C-83A1-F6EECF244321}">
                <p14:modId xmlns:p14="http://schemas.microsoft.com/office/powerpoint/2010/main" val="2769755651"/>
              </p:ext>
            </p:extLst>
          </p:nvPr>
        </p:nvGraphicFramePr>
        <p:xfrm>
          <a:off x="4843448" y="3956304"/>
          <a:ext cx="8810635" cy="5220720"/>
        </p:xfrm>
        <a:graphic>
          <a:graphicData uri="http://schemas.openxmlformats.org/drawingml/2006/table">
            <a:tbl>
              <a:tblPr firstRow="1" bandRow="1">
                <a:tableStyleId>{69012ECD-51FC-41F1-AA8D-1B2483CD663E}</a:tableStyleId>
              </a:tblPr>
              <a:tblGrid>
                <a:gridCol w="1905000">
                  <a:extLst>
                    <a:ext uri="{9D8B030D-6E8A-4147-A177-3AD203B41FA5}">
                      <a16:colId xmlns:a16="http://schemas.microsoft.com/office/drawing/2014/main" val="3488137295"/>
                    </a:ext>
                  </a:extLst>
                </a:gridCol>
                <a:gridCol w="3429000">
                  <a:extLst>
                    <a:ext uri="{9D8B030D-6E8A-4147-A177-3AD203B41FA5}">
                      <a16:colId xmlns:a16="http://schemas.microsoft.com/office/drawing/2014/main" val="3822307481"/>
                    </a:ext>
                  </a:extLst>
                </a:gridCol>
                <a:gridCol w="3476635">
                  <a:extLst>
                    <a:ext uri="{9D8B030D-6E8A-4147-A177-3AD203B41FA5}">
                      <a16:colId xmlns:a16="http://schemas.microsoft.com/office/drawing/2014/main" val="3955555880"/>
                    </a:ext>
                  </a:extLst>
                </a:gridCol>
              </a:tblGrid>
              <a:tr h="692696">
                <a:tc>
                  <a:txBody>
                    <a:bodyPr/>
                    <a:lstStyle/>
                    <a:p>
                      <a:pPr algn="ctr"/>
                      <a:r>
                        <a:rPr lang="lv-LV" sz="2400" dirty="0">
                          <a:solidFill>
                            <a:schemeClr val="bg1"/>
                          </a:solidFill>
                          <a:latin typeface="Raleway" panose="020B0604020202020204" charset="-70"/>
                        </a:rPr>
                        <a:t>Gads</a:t>
                      </a:r>
                    </a:p>
                  </a:txBody>
                  <a:tcPr anchor="ctr">
                    <a:lnL w="12700" cap="flat" cmpd="sng" algn="ctr">
                      <a:solidFill>
                        <a:srgbClr val="1F2B4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tc>
                  <a:txBody>
                    <a:bodyPr/>
                    <a:lstStyle/>
                    <a:p>
                      <a:pPr algn="ctr"/>
                      <a:r>
                        <a:rPr lang="lv-LV" sz="2400" dirty="0">
                          <a:solidFill>
                            <a:schemeClr val="bg1"/>
                          </a:solidFill>
                          <a:latin typeface="Raleway" panose="020B0604020202020204" charset="-70"/>
                        </a:rPr>
                        <a:t>Administrēšanas atskaitījumu likme,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tc>
                  <a:txBody>
                    <a:bodyPr/>
                    <a:lstStyle/>
                    <a:p>
                      <a:pPr algn="ctr"/>
                      <a:r>
                        <a:rPr lang="lv-LV" sz="2400" dirty="0">
                          <a:solidFill>
                            <a:schemeClr val="bg1"/>
                          </a:solidFill>
                          <a:latin typeface="Raleway" panose="020B0604020202020204" charset="-70"/>
                        </a:rPr>
                        <a:t>Administrēšanas atskaitījumu apjoms, tūkst. eiro</a:t>
                      </a:r>
                    </a:p>
                  </a:txBody>
                  <a:tcPr anchor="ctr">
                    <a:lnL w="12700" cap="flat" cmpd="sng" algn="ctr">
                      <a:solidFill>
                        <a:schemeClr val="bg1"/>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extLst>
                  <a:ext uri="{0D108BD9-81ED-4DB2-BD59-A6C34878D82A}">
                    <a16:rowId xmlns:a16="http://schemas.microsoft.com/office/drawing/2014/main" val="785167404"/>
                  </a:ext>
                </a:extLst>
              </a:tr>
              <a:tr h="504000">
                <a:tc>
                  <a:txBody>
                    <a:bodyPr/>
                    <a:lstStyle/>
                    <a:p>
                      <a:pPr algn="ctr"/>
                      <a:r>
                        <a:rPr lang="lv-LV" sz="2400" dirty="0">
                          <a:solidFill>
                            <a:srgbClr val="1F2B45"/>
                          </a:solidFill>
                          <a:latin typeface="Raleway" panose="020B0604020202020204" charset="-70"/>
                        </a:rPr>
                        <a:t>2017</a:t>
                      </a:r>
                    </a:p>
                  </a:txBody>
                  <a:tcP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0,18</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855,9</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2828773874"/>
                  </a:ext>
                </a:extLst>
              </a:tr>
              <a:tr h="504000">
                <a:tc>
                  <a:txBody>
                    <a:bodyPr/>
                    <a:lstStyle/>
                    <a:p>
                      <a:pPr algn="ctr"/>
                      <a:r>
                        <a:rPr lang="lv-LV" sz="2400" dirty="0">
                          <a:solidFill>
                            <a:srgbClr val="1F2B45"/>
                          </a:solidFill>
                          <a:latin typeface="Raleway" panose="020B0604020202020204" charset="-70"/>
                        </a:rPr>
                        <a:t>2018</a:t>
                      </a:r>
                    </a:p>
                  </a:txBody>
                  <a:tcP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0,16</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847,8</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3246718372"/>
                  </a:ext>
                </a:extLst>
              </a:tr>
              <a:tr h="504000">
                <a:tc>
                  <a:txBody>
                    <a:bodyPr/>
                    <a:lstStyle/>
                    <a:p>
                      <a:pPr algn="ctr"/>
                      <a:r>
                        <a:rPr lang="lv-LV" sz="2400" dirty="0">
                          <a:solidFill>
                            <a:srgbClr val="1F2B45"/>
                          </a:solidFill>
                          <a:latin typeface="Raleway" panose="020B0604020202020204" charset="-70"/>
                        </a:rPr>
                        <a:t>2019</a:t>
                      </a:r>
                    </a:p>
                  </a:txBody>
                  <a:tcP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0,18</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1 063,3</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1239472816"/>
                  </a:ext>
                </a:extLst>
              </a:tr>
              <a:tr h="504000">
                <a:tc>
                  <a:txBody>
                    <a:bodyPr/>
                    <a:lstStyle/>
                    <a:p>
                      <a:pPr algn="ctr"/>
                      <a:r>
                        <a:rPr lang="lv-LV" sz="2400" dirty="0">
                          <a:solidFill>
                            <a:srgbClr val="1F2B45"/>
                          </a:solidFill>
                          <a:latin typeface="Raleway" panose="020B0604020202020204" charset="-70"/>
                        </a:rPr>
                        <a:t>2020</a:t>
                      </a:r>
                    </a:p>
                  </a:txBody>
                  <a:tcP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0,18</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1 024,8</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3426651784"/>
                  </a:ext>
                </a:extLst>
              </a:tr>
              <a:tr h="504000">
                <a:tc>
                  <a:txBody>
                    <a:bodyPr/>
                    <a:lstStyle/>
                    <a:p>
                      <a:pPr algn="ctr"/>
                      <a:r>
                        <a:rPr lang="lv-LV" sz="2400" dirty="0">
                          <a:solidFill>
                            <a:srgbClr val="1F2B45"/>
                          </a:solidFill>
                          <a:latin typeface="Raleway" panose="020B0604020202020204" charset="-70"/>
                        </a:rPr>
                        <a:t>2021</a:t>
                      </a:r>
                    </a:p>
                  </a:txBody>
                  <a:tcP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0,18</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1 076,4</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2912173712"/>
                  </a:ext>
                </a:extLst>
              </a:tr>
              <a:tr h="504000">
                <a:tc>
                  <a:txBody>
                    <a:bodyPr/>
                    <a:lstStyle/>
                    <a:p>
                      <a:pPr algn="ctr"/>
                      <a:r>
                        <a:rPr lang="lv-LV" sz="2400" dirty="0">
                          <a:solidFill>
                            <a:srgbClr val="1F2B45"/>
                          </a:solidFill>
                          <a:latin typeface="Raleway" panose="020B0604020202020204" charset="-70"/>
                        </a:rPr>
                        <a:t>2022</a:t>
                      </a:r>
                    </a:p>
                  </a:txBody>
                  <a:tcP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0,12</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824,4</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952880008"/>
                  </a:ext>
                </a:extLst>
              </a:tr>
              <a:tr h="504000">
                <a:tc>
                  <a:txBody>
                    <a:bodyPr/>
                    <a:lstStyle/>
                    <a:p>
                      <a:pPr algn="ctr"/>
                      <a:r>
                        <a:rPr lang="lv-LV" sz="2400" dirty="0">
                          <a:solidFill>
                            <a:srgbClr val="1F2B45"/>
                          </a:solidFill>
                          <a:latin typeface="Raleway" panose="020B0604020202020204" charset="-70"/>
                        </a:rPr>
                        <a:t>2023</a:t>
                      </a:r>
                    </a:p>
                  </a:txBody>
                  <a:tcP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0,13</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1 007,3</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636294028"/>
                  </a:ext>
                </a:extLst>
              </a:tr>
              <a:tr h="504000">
                <a:tc>
                  <a:txBody>
                    <a:bodyPr/>
                    <a:lstStyle/>
                    <a:p>
                      <a:pPr algn="ctr"/>
                      <a:r>
                        <a:rPr lang="lv-LV" sz="2400" dirty="0">
                          <a:solidFill>
                            <a:srgbClr val="1F2B45"/>
                          </a:solidFill>
                          <a:latin typeface="Raleway" panose="020B0604020202020204" charset="-70"/>
                        </a:rPr>
                        <a:t>2024</a:t>
                      </a:r>
                    </a:p>
                  </a:txBody>
                  <a:tcP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0,14</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a:ln>
                            <a:noFill/>
                          </a:ln>
                          <a:solidFill>
                            <a:srgbClr val="1F2B45"/>
                          </a:solidFill>
                          <a:effectLst/>
                          <a:latin typeface="Raleway" panose="020B0604020202020204" charset="-70"/>
                        </a:rPr>
                        <a:t>1 212,5</a:t>
                      </a:r>
                      <a:endParaRPr kumimoji="0" lang="lv-LV" altLang="lv-LV" sz="2400" b="0" i="0" u="none" strike="noStrike" cap="none" normalizeH="0" baseline="0" dirty="0">
                        <a:ln>
                          <a:noFill/>
                        </a:ln>
                        <a:solidFill>
                          <a:srgbClr val="1F2B45"/>
                        </a:solidFill>
                        <a:effectLst/>
                        <a:latin typeface="Raleway" panose="020B0604020202020204" charset="-70"/>
                      </a:endParaRP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3766496348"/>
                  </a:ext>
                </a:extLst>
              </a:tr>
            </a:tbl>
          </a:graphicData>
        </a:graphic>
      </p:graphicFrame>
      <p:sp>
        <p:nvSpPr>
          <p:cNvPr id="11" name="Rectangle 10"/>
          <p:cNvSpPr/>
          <p:nvPr/>
        </p:nvSpPr>
        <p:spPr>
          <a:xfrm>
            <a:off x="-76200" y="-114300"/>
            <a:ext cx="17907000" cy="9982200"/>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AutoShape 9"/>
          <p:cNvSpPr/>
          <p:nvPr/>
        </p:nvSpPr>
        <p:spPr>
          <a:xfrm>
            <a:off x="0" y="9040963"/>
            <a:ext cx="2454179" cy="1246037"/>
          </a:xfrm>
          <a:prstGeom prst="rect">
            <a:avLst/>
          </a:prstGeom>
          <a:solidFill>
            <a:srgbClr val="669933"/>
          </a:solidFill>
        </p:spPr>
      </p:sp>
      <p:sp>
        <p:nvSpPr>
          <p:cNvPr id="7" name="AutoShape 8"/>
          <p:cNvSpPr/>
          <p:nvPr/>
        </p:nvSpPr>
        <p:spPr>
          <a:xfrm>
            <a:off x="16543131" y="0"/>
            <a:ext cx="1744869" cy="3493764"/>
          </a:xfrm>
          <a:prstGeom prst="rect">
            <a:avLst/>
          </a:prstGeom>
          <a:solidFill>
            <a:srgbClr val="1F2B45"/>
          </a:solidFill>
        </p:spPr>
      </p:sp>
      <p:sp>
        <p:nvSpPr>
          <p:cNvPr id="13" name="TextBox 12"/>
          <p:cNvSpPr txBox="1"/>
          <p:nvPr/>
        </p:nvSpPr>
        <p:spPr>
          <a:xfrm>
            <a:off x="108000" y="9828000"/>
            <a:ext cx="2133600" cy="400110"/>
          </a:xfrm>
          <a:prstGeom prst="rect">
            <a:avLst/>
          </a:prstGeom>
          <a:noFill/>
        </p:spPr>
        <p:txBody>
          <a:bodyPr wrap="square" rtlCol="0">
            <a:spAutoFit/>
          </a:bodyPr>
          <a:lstStyle/>
          <a:p>
            <a:pPr algn="ctr"/>
            <a:r>
              <a:rPr lang="lv-LV" sz="2000" b="1" dirty="0">
                <a:solidFill>
                  <a:schemeClr val="bg1"/>
                </a:solidFill>
                <a:latin typeface="Raleway" panose="020B0604020202020204" charset="-70"/>
              </a:rPr>
              <a:t>2025. gada maijs</a:t>
            </a:r>
          </a:p>
        </p:txBody>
      </p:sp>
      <p:sp>
        <p:nvSpPr>
          <p:cNvPr id="14" name="TextBox 13"/>
          <p:cNvSpPr txBox="1"/>
          <p:nvPr/>
        </p:nvSpPr>
        <p:spPr>
          <a:xfrm>
            <a:off x="17604000" y="9828000"/>
            <a:ext cx="609600" cy="400110"/>
          </a:xfrm>
          <a:prstGeom prst="rect">
            <a:avLst/>
          </a:prstGeom>
          <a:noFill/>
        </p:spPr>
        <p:txBody>
          <a:bodyPr wrap="square" rtlCol="0">
            <a:spAutoFit/>
          </a:bodyPr>
          <a:lstStyle/>
          <a:p>
            <a:pPr algn="r"/>
            <a:r>
              <a:rPr lang="lv-LV" sz="2000" b="1" dirty="0">
                <a:solidFill>
                  <a:srgbClr val="1F2B45"/>
                </a:solidFill>
                <a:latin typeface="Raleway" panose="020B0604020202020204" charset="-70"/>
              </a:rPr>
              <a:t>11</a:t>
            </a:r>
          </a:p>
        </p:txBody>
      </p:sp>
    </p:spTree>
    <p:extLst>
      <p:ext uri="{BB962C8B-B14F-4D97-AF65-F5344CB8AC3E}">
        <p14:creationId xmlns:p14="http://schemas.microsoft.com/office/powerpoint/2010/main" val="360100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219198" y="1973714"/>
            <a:ext cx="15316042" cy="1384995"/>
          </a:xfrm>
          <a:prstGeom prst="rect">
            <a:avLst/>
          </a:prstGeom>
        </p:spPr>
        <p:txBody>
          <a:bodyPr wrap="square" lIns="0" tIns="0" rIns="0" bIns="0" rtlCol="0" anchor="t">
            <a:spAutoFit/>
          </a:bodyPr>
          <a:lstStyle/>
          <a:p>
            <a:r>
              <a:rPr lang="lv-LV" sz="3000" dirty="0">
                <a:solidFill>
                  <a:srgbClr val="1F2B45"/>
                </a:solidFill>
                <a:latin typeface="Raleway" panose="020B0604020202020204" charset="-70"/>
              </a:rPr>
              <a:t>Pensiju 2. līmeņa dalībnieki, </a:t>
            </a:r>
            <a:r>
              <a:rPr lang="lv-LV" sz="3000" b="1" dirty="0">
                <a:solidFill>
                  <a:srgbClr val="1F2B45"/>
                </a:solidFill>
                <a:latin typeface="Raleway" panose="020B0604020202020204" charset="-70"/>
              </a:rPr>
              <a:t>kuri nav pieprasījuši vecuma pensiju</a:t>
            </a:r>
            <a:r>
              <a:rPr lang="lv-LV" sz="3000" dirty="0">
                <a:solidFill>
                  <a:srgbClr val="1F2B45"/>
                </a:solidFill>
                <a:latin typeface="Raleway" panose="020B0604020202020204" charset="-70"/>
              </a:rPr>
              <a:t>, var izvēlēties, kā tiks izmantots viņu pensiju 2. līmenī uzkrātais kapitāls, ja nomirs </a:t>
            </a:r>
            <a:r>
              <a:rPr lang="lv-LV" sz="3000" b="1" dirty="0">
                <a:solidFill>
                  <a:srgbClr val="1F2B45"/>
                </a:solidFill>
                <a:latin typeface="Raleway" panose="020B0604020202020204" charset="-70"/>
              </a:rPr>
              <a:t>pirms vecuma pensijas piešķiršanas</a:t>
            </a:r>
            <a:r>
              <a:rPr lang="lv-LV" sz="3000" dirty="0">
                <a:solidFill>
                  <a:srgbClr val="1F2B45"/>
                </a:solidFill>
                <a:latin typeface="Raleway" panose="020B0604020202020204" charset="-70"/>
              </a:rPr>
              <a:t>:</a:t>
            </a:r>
          </a:p>
        </p:txBody>
      </p:sp>
      <p:sp>
        <p:nvSpPr>
          <p:cNvPr id="11" name="TextBox 6"/>
          <p:cNvSpPr txBox="1"/>
          <p:nvPr/>
        </p:nvSpPr>
        <p:spPr>
          <a:xfrm>
            <a:off x="900000" y="720000"/>
            <a:ext cx="14935201" cy="756617"/>
          </a:xfrm>
          <a:prstGeom prst="rect">
            <a:avLst/>
          </a:prstGeom>
        </p:spPr>
        <p:txBody>
          <a:bodyPr wrap="square" lIns="0" tIns="0" rIns="0" bIns="0" rtlCol="0" anchor="t">
            <a:spAutoFit/>
          </a:bodyPr>
          <a:lstStyle/>
          <a:p>
            <a:pPr>
              <a:lnSpc>
                <a:spcPts val="5900"/>
              </a:lnSpc>
            </a:pPr>
            <a:r>
              <a:rPr lang="en-US" sz="5000" dirty="0">
                <a:solidFill>
                  <a:srgbClr val="B65E28"/>
                </a:solidFill>
                <a:latin typeface="Raleway Bold" panose="020B0604020202020204" charset="-70"/>
              </a:rPr>
              <a:t>PENSIJU 2. LĪMEŅA KAPITĀLA NOVĒLĒŠANA</a:t>
            </a:r>
          </a:p>
        </p:txBody>
      </p:sp>
      <p:sp>
        <p:nvSpPr>
          <p:cNvPr id="13" name="Rectangle 12"/>
          <p:cNvSpPr/>
          <p:nvPr/>
        </p:nvSpPr>
        <p:spPr>
          <a:xfrm>
            <a:off x="-76200" y="-114300"/>
            <a:ext cx="17907000" cy="9982200"/>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Rectangle 13"/>
          <p:cNvSpPr/>
          <p:nvPr/>
        </p:nvSpPr>
        <p:spPr>
          <a:xfrm>
            <a:off x="457200" y="7423072"/>
            <a:ext cx="16840200" cy="2967997"/>
          </a:xfrm>
          <a:prstGeom prst="rect">
            <a:avLst/>
          </a:prstGeom>
          <a:noFill/>
          <a:ln w="57150">
            <a:solidFill>
              <a:srgbClr val="1F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extBox 6"/>
          <p:cNvSpPr txBox="1"/>
          <p:nvPr/>
        </p:nvSpPr>
        <p:spPr>
          <a:xfrm>
            <a:off x="1014250" y="4680369"/>
            <a:ext cx="4472150" cy="1384995"/>
          </a:xfrm>
          <a:prstGeom prst="rect">
            <a:avLst/>
          </a:prstGeom>
        </p:spPr>
        <p:txBody>
          <a:bodyPr lIns="0" tIns="0" rIns="0" bIns="0" rtlCol="0" anchor="t">
            <a:spAutoFit/>
          </a:bodyPr>
          <a:lstStyle/>
          <a:p>
            <a:pPr algn="ctr"/>
            <a:r>
              <a:rPr lang="lv-LV" sz="3000" dirty="0">
                <a:solidFill>
                  <a:srgbClr val="1F2B45"/>
                </a:solidFill>
                <a:latin typeface="Raleway" panose="020B0604020202020204" charset="-70"/>
              </a:rPr>
              <a:t>ieskaitīt valsts </a:t>
            </a:r>
          </a:p>
          <a:p>
            <a:pPr algn="ctr"/>
            <a:r>
              <a:rPr lang="lv-LV" sz="3000" dirty="0">
                <a:solidFill>
                  <a:srgbClr val="1F2B45"/>
                </a:solidFill>
                <a:latin typeface="Raleway" panose="020B0604020202020204" charset="-70"/>
              </a:rPr>
              <a:t>pensiju speciālajā budžetā</a:t>
            </a:r>
          </a:p>
        </p:txBody>
      </p:sp>
      <p:grpSp>
        <p:nvGrpSpPr>
          <p:cNvPr id="16" name="Group 10"/>
          <p:cNvGrpSpPr/>
          <p:nvPr/>
        </p:nvGrpSpPr>
        <p:grpSpPr>
          <a:xfrm rot="5400000">
            <a:off x="2855455" y="3734254"/>
            <a:ext cx="789740" cy="724645"/>
            <a:chOff x="0" y="0"/>
            <a:chExt cx="3583745" cy="3230880"/>
          </a:xfrm>
        </p:grpSpPr>
        <p:sp>
          <p:nvSpPr>
            <p:cNvPr id="17" name="Freeform 11"/>
            <p:cNvSpPr/>
            <p:nvPr/>
          </p:nvSpPr>
          <p:spPr>
            <a:xfrm>
              <a:off x="5080" y="12700"/>
              <a:ext cx="3568505" cy="3205480"/>
            </a:xfrm>
            <a:custGeom>
              <a:avLst/>
              <a:gdLst/>
              <a:ahLst/>
              <a:cxnLst/>
              <a:rect l="l" t="t" r="r" b="b"/>
              <a:pathLst>
                <a:path w="3568505" h="3205480">
                  <a:moveTo>
                    <a:pt x="2778565" y="3205480"/>
                  </a:moveTo>
                  <a:lnTo>
                    <a:pt x="0" y="3205480"/>
                  </a:lnTo>
                  <a:lnTo>
                    <a:pt x="791210" y="1602740"/>
                  </a:lnTo>
                  <a:lnTo>
                    <a:pt x="0" y="0"/>
                  </a:lnTo>
                  <a:lnTo>
                    <a:pt x="2778565" y="0"/>
                  </a:lnTo>
                  <a:lnTo>
                    <a:pt x="3568505" y="1602740"/>
                  </a:lnTo>
                  <a:lnTo>
                    <a:pt x="2778565" y="3205480"/>
                  </a:lnTo>
                  <a:close/>
                </a:path>
              </a:pathLst>
            </a:custGeom>
            <a:solidFill>
              <a:srgbClr val="669933"/>
            </a:solidFill>
          </p:spPr>
        </p:sp>
      </p:grpSp>
      <p:sp>
        <p:nvSpPr>
          <p:cNvPr id="22" name="TextBox 16"/>
          <p:cNvSpPr txBox="1"/>
          <p:nvPr/>
        </p:nvSpPr>
        <p:spPr>
          <a:xfrm>
            <a:off x="6195850" y="4680369"/>
            <a:ext cx="4472150" cy="1384995"/>
          </a:xfrm>
          <a:prstGeom prst="rect">
            <a:avLst/>
          </a:prstGeom>
        </p:spPr>
        <p:txBody>
          <a:bodyPr lIns="0" tIns="0" rIns="0" bIns="0" rtlCol="0" anchor="t">
            <a:spAutoFit/>
          </a:bodyPr>
          <a:lstStyle/>
          <a:p>
            <a:pPr algn="ctr"/>
            <a:r>
              <a:rPr lang="lv-LV" sz="3000" dirty="0">
                <a:solidFill>
                  <a:srgbClr val="1F2B45"/>
                </a:solidFill>
                <a:latin typeface="Raleway" panose="020B0604020202020204" charset="-70"/>
              </a:rPr>
              <a:t>pievienot norādītās personas pensiju </a:t>
            </a:r>
          </a:p>
          <a:p>
            <a:pPr algn="ctr"/>
            <a:r>
              <a:rPr lang="lv-LV" sz="3000" dirty="0">
                <a:solidFill>
                  <a:srgbClr val="1F2B45"/>
                </a:solidFill>
                <a:latin typeface="Raleway" panose="020B0604020202020204" charset="-70"/>
              </a:rPr>
              <a:t>2. līmeņa kapitālam</a:t>
            </a:r>
            <a:endParaRPr lang="en-US" sz="3000" dirty="0">
              <a:solidFill>
                <a:srgbClr val="1F2B45"/>
              </a:solidFill>
              <a:latin typeface="Raleway" panose="020B0604020202020204" charset="-70"/>
            </a:endParaRPr>
          </a:p>
        </p:txBody>
      </p:sp>
      <p:sp>
        <p:nvSpPr>
          <p:cNvPr id="23" name="TextBox 17"/>
          <p:cNvSpPr txBox="1"/>
          <p:nvPr/>
        </p:nvSpPr>
        <p:spPr>
          <a:xfrm>
            <a:off x="11506200" y="4680369"/>
            <a:ext cx="4472150" cy="1384995"/>
          </a:xfrm>
          <a:prstGeom prst="rect">
            <a:avLst/>
          </a:prstGeom>
        </p:spPr>
        <p:txBody>
          <a:bodyPr lIns="0" tIns="0" rIns="0" bIns="0" rtlCol="0" anchor="t">
            <a:spAutoFit/>
          </a:bodyPr>
          <a:lstStyle/>
          <a:p>
            <a:pPr algn="ctr"/>
            <a:r>
              <a:rPr lang="lv-LV" sz="3000" dirty="0">
                <a:solidFill>
                  <a:srgbClr val="1F2B45"/>
                </a:solidFill>
                <a:latin typeface="Raleway" panose="020B0604020202020204" charset="-70"/>
              </a:rPr>
              <a:t>nodot mantošanai Civillikumā noteiktajā kārtībā</a:t>
            </a:r>
          </a:p>
        </p:txBody>
      </p:sp>
      <p:grpSp>
        <p:nvGrpSpPr>
          <p:cNvPr id="31" name="Group 10"/>
          <p:cNvGrpSpPr/>
          <p:nvPr/>
        </p:nvGrpSpPr>
        <p:grpSpPr>
          <a:xfrm rot="5400000">
            <a:off x="8047592" y="3735373"/>
            <a:ext cx="789740" cy="724645"/>
            <a:chOff x="0" y="0"/>
            <a:chExt cx="3583745" cy="3230880"/>
          </a:xfrm>
        </p:grpSpPr>
        <p:sp>
          <p:nvSpPr>
            <p:cNvPr id="32" name="Freeform 11"/>
            <p:cNvSpPr/>
            <p:nvPr/>
          </p:nvSpPr>
          <p:spPr>
            <a:xfrm>
              <a:off x="5080" y="12700"/>
              <a:ext cx="3568505" cy="3205480"/>
            </a:xfrm>
            <a:custGeom>
              <a:avLst/>
              <a:gdLst/>
              <a:ahLst/>
              <a:cxnLst/>
              <a:rect l="l" t="t" r="r" b="b"/>
              <a:pathLst>
                <a:path w="3568505" h="3205480">
                  <a:moveTo>
                    <a:pt x="2778565" y="3205480"/>
                  </a:moveTo>
                  <a:lnTo>
                    <a:pt x="0" y="3205480"/>
                  </a:lnTo>
                  <a:lnTo>
                    <a:pt x="791210" y="1602740"/>
                  </a:lnTo>
                  <a:lnTo>
                    <a:pt x="0" y="0"/>
                  </a:lnTo>
                  <a:lnTo>
                    <a:pt x="2778565" y="0"/>
                  </a:lnTo>
                  <a:lnTo>
                    <a:pt x="3568505" y="1602740"/>
                  </a:lnTo>
                  <a:lnTo>
                    <a:pt x="2778565" y="3205480"/>
                  </a:lnTo>
                  <a:close/>
                </a:path>
              </a:pathLst>
            </a:custGeom>
            <a:solidFill>
              <a:srgbClr val="669933"/>
            </a:solidFill>
          </p:spPr>
        </p:sp>
      </p:grpSp>
      <p:grpSp>
        <p:nvGrpSpPr>
          <p:cNvPr id="33" name="Group 10"/>
          <p:cNvGrpSpPr/>
          <p:nvPr/>
        </p:nvGrpSpPr>
        <p:grpSpPr>
          <a:xfrm rot="5400000">
            <a:off x="13347405" y="3735373"/>
            <a:ext cx="789740" cy="724645"/>
            <a:chOff x="0" y="0"/>
            <a:chExt cx="3583745" cy="3230880"/>
          </a:xfrm>
        </p:grpSpPr>
        <p:sp>
          <p:nvSpPr>
            <p:cNvPr id="34" name="Freeform 11"/>
            <p:cNvSpPr/>
            <p:nvPr/>
          </p:nvSpPr>
          <p:spPr>
            <a:xfrm>
              <a:off x="5080" y="12700"/>
              <a:ext cx="3568505" cy="3205480"/>
            </a:xfrm>
            <a:custGeom>
              <a:avLst/>
              <a:gdLst/>
              <a:ahLst/>
              <a:cxnLst/>
              <a:rect l="l" t="t" r="r" b="b"/>
              <a:pathLst>
                <a:path w="3568505" h="3205480">
                  <a:moveTo>
                    <a:pt x="2778565" y="3205480"/>
                  </a:moveTo>
                  <a:lnTo>
                    <a:pt x="0" y="3205480"/>
                  </a:lnTo>
                  <a:lnTo>
                    <a:pt x="791210" y="1602740"/>
                  </a:lnTo>
                  <a:lnTo>
                    <a:pt x="0" y="0"/>
                  </a:lnTo>
                  <a:lnTo>
                    <a:pt x="2778565" y="0"/>
                  </a:lnTo>
                  <a:lnTo>
                    <a:pt x="3568505" y="1602740"/>
                  </a:lnTo>
                  <a:lnTo>
                    <a:pt x="2778565" y="3205480"/>
                  </a:lnTo>
                  <a:close/>
                </a:path>
              </a:pathLst>
            </a:custGeom>
            <a:solidFill>
              <a:srgbClr val="669933"/>
            </a:solidFill>
          </p:spPr>
        </p:sp>
      </p:grpSp>
      <p:sp>
        <p:nvSpPr>
          <p:cNvPr id="35" name="TextBox 6"/>
          <p:cNvSpPr txBox="1"/>
          <p:nvPr/>
        </p:nvSpPr>
        <p:spPr>
          <a:xfrm>
            <a:off x="1371599" y="7614234"/>
            <a:ext cx="14606751" cy="1769715"/>
          </a:xfrm>
          <a:prstGeom prst="rect">
            <a:avLst/>
          </a:prstGeom>
        </p:spPr>
        <p:txBody>
          <a:bodyPr wrap="square" lIns="0" tIns="0" rIns="0" bIns="0" rtlCol="0" anchor="t">
            <a:spAutoFit/>
          </a:bodyPr>
          <a:lstStyle/>
          <a:p>
            <a:pPr algn="ctr">
              <a:lnSpc>
                <a:spcPct val="150000"/>
              </a:lnSpc>
            </a:pPr>
            <a:r>
              <a:rPr lang="lv-LV" sz="3000" dirty="0">
                <a:solidFill>
                  <a:srgbClr val="1F2B45"/>
                </a:solidFill>
                <a:latin typeface="Raleway" panose="020B0604020202020204" charset="-70"/>
              </a:rPr>
              <a:t>2024. gada beigās:</a:t>
            </a:r>
          </a:p>
          <a:p>
            <a:pPr algn="ctr">
              <a:spcBef>
                <a:spcPts val="1200"/>
              </a:spcBef>
            </a:pPr>
            <a:r>
              <a:rPr lang="lv-LV" sz="3000" dirty="0">
                <a:solidFill>
                  <a:srgbClr val="1F2B45"/>
                </a:solidFill>
                <a:latin typeface="Raleway" panose="020B0604020202020204" charset="-70"/>
              </a:rPr>
              <a:t> </a:t>
            </a:r>
            <a:r>
              <a:rPr lang="lv-LV" sz="3000" b="1" dirty="0">
                <a:solidFill>
                  <a:srgbClr val="1F2B45"/>
                </a:solidFill>
                <a:latin typeface="Raleway Bold" panose="020B0604020202020204" charset="-70"/>
              </a:rPr>
              <a:t>37,9%</a:t>
            </a:r>
            <a:r>
              <a:rPr lang="lv-LV" sz="3000" dirty="0">
                <a:solidFill>
                  <a:srgbClr val="1F2B45"/>
                </a:solidFill>
                <a:latin typeface="Raleway" panose="020B0604020202020204" charset="-70"/>
              </a:rPr>
              <a:t> no pensiju 2. līmenī reģistrētajiem dalībniekiem </a:t>
            </a:r>
          </a:p>
          <a:p>
            <a:pPr algn="ctr"/>
            <a:r>
              <a:rPr lang="lv-LV" sz="3000" dirty="0">
                <a:solidFill>
                  <a:srgbClr val="1F2B45"/>
                </a:solidFill>
                <a:latin typeface="Raleway" panose="020B0604020202020204" charset="-70"/>
              </a:rPr>
              <a:t>bija izdarījuši izvēli</a:t>
            </a:r>
          </a:p>
        </p:txBody>
      </p:sp>
      <p:sp>
        <p:nvSpPr>
          <p:cNvPr id="36" name="TextBox 6"/>
          <p:cNvSpPr txBox="1"/>
          <p:nvPr/>
        </p:nvSpPr>
        <p:spPr>
          <a:xfrm>
            <a:off x="2381914" y="6514730"/>
            <a:ext cx="1736822" cy="461665"/>
          </a:xfrm>
          <a:prstGeom prst="rect">
            <a:avLst/>
          </a:prstGeom>
        </p:spPr>
        <p:txBody>
          <a:bodyPr wrap="square" lIns="0" tIns="0" rIns="0" bIns="0" rtlCol="0" anchor="t">
            <a:spAutoFit/>
          </a:bodyPr>
          <a:lstStyle/>
          <a:p>
            <a:pPr algn="ctr"/>
            <a:r>
              <a:rPr lang="lv-LV" sz="3000" b="1" dirty="0">
                <a:solidFill>
                  <a:srgbClr val="1F2B45"/>
                </a:solidFill>
                <a:latin typeface="Raleway Bold" panose="020B0604020202020204" charset="-70"/>
              </a:rPr>
              <a:t>1,4%</a:t>
            </a:r>
          </a:p>
        </p:txBody>
      </p:sp>
      <p:sp>
        <p:nvSpPr>
          <p:cNvPr id="37" name="TextBox 6"/>
          <p:cNvSpPr txBox="1"/>
          <p:nvPr/>
        </p:nvSpPr>
        <p:spPr>
          <a:xfrm>
            <a:off x="7574051" y="6503674"/>
            <a:ext cx="1736822" cy="461665"/>
          </a:xfrm>
          <a:prstGeom prst="rect">
            <a:avLst/>
          </a:prstGeom>
        </p:spPr>
        <p:txBody>
          <a:bodyPr wrap="square" lIns="0" tIns="0" rIns="0" bIns="0" rtlCol="0" anchor="t">
            <a:spAutoFit/>
          </a:bodyPr>
          <a:lstStyle/>
          <a:p>
            <a:pPr algn="ctr"/>
            <a:r>
              <a:rPr lang="lv-LV" sz="3000" b="1" dirty="0">
                <a:solidFill>
                  <a:srgbClr val="1F2B45"/>
                </a:solidFill>
                <a:latin typeface="Raleway Bold" panose="020B0604020202020204" charset="-70"/>
              </a:rPr>
              <a:t>18,1%</a:t>
            </a:r>
          </a:p>
        </p:txBody>
      </p:sp>
      <p:sp>
        <p:nvSpPr>
          <p:cNvPr id="38" name="TextBox 6"/>
          <p:cNvSpPr txBox="1"/>
          <p:nvPr/>
        </p:nvSpPr>
        <p:spPr>
          <a:xfrm>
            <a:off x="12873864" y="6498146"/>
            <a:ext cx="1736822" cy="461665"/>
          </a:xfrm>
          <a:prstGeom prst="rect">
            <a:avLst/>
          </a:prstGeom>
        </p:spPr>
        <p:txBody>
          <a:bodyPr wrap="square" lIns="0" tIns="0" rIns="0" bIns="0" rtlCol="0" anchor="t">
            <a:spAutoFit/>
          </a:bodyPr>
          <a:lstStyle/>
          <a:p>
            <a:pPr algn="ctr"/>
            <a:r>
              <a:rPr lang="lv-LV" sz="3000" b="1" dirty="0">
                <a:solidFill>
                  <a:srgbClr val="1F2B45"/>
                </a:solidFill>
                <a:latin typeface="Raleway Bold" panose="020B0604020202020204" charset="-70"/>
              </a:rPr>
              <a:t>80,5%</a:t>
            </a:r>
          </a:p>
        </p:txBody>
      </p:sp>
      <p:sp>
        <p:nvSpPr>
          <p:cNvPr id="24" name="AutoShape 9"/>
          <p:cNvSpPr/>
          <p:nvPr/>
        </p:nvSpPr>
        <p:spPr>
          <a:xfrm>
            <a:off x="0" y="9040963"/>
            <a:ext cx="2454179" cy="1246037"/>
          </a:xfrm>
          <a:prstGeom prst="rect">
            <a:avLst/>
          </a:prstGeom>
          <a:solidFill>
            <a:srgbClr val="669933"/>
          </a:solidFill>
        </p:spPr>
      </p:sp>
      <p:sp>
        <p:nvSpPr>
          <p:cNvPr id="12" name="AutoShape 8"/>
          <p:cNvSpPr/>
          <p:nvPr/>
        </p:nvSpPr>
        <p:spPr>
          <a:xfrm>
            <a:off x="16543131" y="0"/>
            <a:ext cx="1744869" cy="3493764"/>
          </a:xfrm>
          <a:prstGeom prst="rect">
            <a:avLst/>
          </a:prstGeom>
          <a:solidFill>
            <a:srgbClr val="1F2B45"/>
          </a:solidFill>
        </p:spPr>
      </p:sp>
      <p:sp>
        <p:nvSpPr>
          <p:cNvPr id="39" name="TextBox 38"/>
          <p:cNvSpPr txBox="1"/>
          <p:nvPr/>
        </p:nvSpPr>
        <p:spPr>
          <a:xfrm>
            <a:off x="108000" y="9828000"/>
            <a:ext cx="2133600" cy="400110"/>
          </a:xfrm>
          <a:prstGeom prst="rect">
            <a:avLst/>
          </a:prstGeom>
          <a:noFill/>
        </p:spPr>
        <p:txBody>
          <a:bodyPr wrap="square" rtlCol="0">
            <a:spAutoFit/>
          </a:bodyPr>
          <a:lstStyle/>
          <a:p>
            <a:pPr algn="ctr"/>
            <a:r>
              <a:rPr lang="lv-LV" sz="2000" b="1" dirty="0">
                <a:solidFill>
                  <a:schemeClr val="bg1"/>
                </a:solidFill>
                <a:latin typeface="Raleway" panose="020B0604020202020204" charset="-70"/>
              </a:rPr>
              <a:t>2025. gada maijs</a:t>
            </a:r>
          </a:p>
        </p:txBody>
      </p:sp>
      <p:sp>
        <p:nvSpPr>
          <p:cNvPr id="40" name="TextBox 39"/>
          <p:cNvSpPr txBox="1"/>
          <p:nvPr/>
        </p:nvSpPr>
        <p:spPr>
          <a:xfrm>
            <a:off x="17604000" y="9828000"/>
            <a:ext cx="609600" cy="400110"/>
          </a:xfrm>
          <a:prstGeom prst="rect">
            <a:avLst/>
          </a:prstGeom>
          <a:noFill/>
        </p:spPr>
        <p:txBody>
          <a:bodyPr wrap="square" rtlCol="0">
            <a:spAutoFit/>
          </a:bodyPr>
          <a:lstStyle/>
          <a:p>
            <a:pPr algn="r"/>
            <a:r>
              <a:rPr lang="lv-LV" sz="2000" b="1" dirty="0">
                <a:solidFill>
                  <a:srgbClr val="1F2B45"/>
                </a:solidFill>
                <a:latin typeface="Raleway" panose="020B0604020202020204" charset="-70"/>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6200" y="-114300"/>
            <a:ext cx="17907000" cy="9982200"/>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Rectangle 20"/>
          <p:cNvSpPr/>
          <p:nvPr/>
        </p:nvSpPr>
        <p:spPr>
          <a:xfrm>
            <a:off x="1981200" y="5676900"/>
            <a:ext cx="16383000" cy="4724400"/>
          </a:xfrm>
          <a:prstGeom prst="rect">
            <a:avLst/>
          </a:prstGeom>
          <a:noFill/>
          <a:ln w="57150">
            <a:solidFill>
              <a:srgbClr val="1F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ectangle 5"/>
          <p:cNvSpPr/>
          <p:nvPr/>
        </p:nvSpPr>
        <p:spPr>
          <a:xfrm>
            <a:off x="1295400" y="1691386"/>
            <a:ext cx="14864931" cy="3323987"/>
          </a:xfrm>
          <a:prstGeom prst="rect">
            <a:avLst/>
          </a:prstGeom>
        </p:spPr>
        <p:txBody>
          <a:bodyPr wrap="square">
            <a:spAutoFit/>
          </a:bodyPr>
          <a:lstStyle/>
          <a:p>
            <a:r>
              <a:rPr lang="lv-LV" sz="3000" dirty="0">
                <a:solidFill>
                  <a:srgbClr val="1F2B45"/>
                </a:solidFill>
                <a:latin typeface="Raleway" panose="020B0604020202020204" charset="-70"/>
              </a:rPr>
              <a:t>2024. gadā pirms vecuma pensijas pieprasīšanas miruši </a:t>
            </a:r>
            <a:r>
              <a:rPr lang="lv-LV" sz="3000" b="1" dirty="0">
                <a:solidFill>
                  <a:srgbClr val="1F2B45"/>
                </a:solidFill>
                <a:latin typeface="Raleway Bold" panose="020B0604020202020204" charset="-70"/>
              </a:rPr>
              <a:t>5 077</a:t>
            </a:r>
            <a:r>
              <a:rPr lang="lv-LV" sz="3000" b="1" dirty="0">
                <a:solidFill>
                  <a:srgbClr val="1F2B45"/>
                </a:solidFill>
                <a:latin typeface="Raleway" panose="020B0604020202020204" charset="-70"/>
              </a:rPr>
              <a:t> </a:t>
            </a:r>
            <a:r>
              <a:rPr lang="lv-LV" sz="3000" dirty="0">
                <a:solidFill>
                  <a:srgbClr val="1F2B45"/>
                </a:solidFill>
                <a:latin typeface="Raleway" panose="020B0604020202020204" charset="-70"/>
              </a:rPr>
              <a:t>pensiju 2. līmeņa dalībnieki, kuru uzkrātais kapitāls bija </a:t>
            </a:r>
            <a:r>
              <a:rPr lang="lv-LV" sz="3000" b="1" dirty="0">
                <a:solidFill>
                  <a:srgbClr val="1F2B45"/>
                </a:solidFill>
                <a:latin typeface="Raleway Bold" panose="020B0604020202020204" charset="-70"/>
              </a:rPr>
              <a:t>19,8 milj. eiro</a:t>
            </a:r>
            <a:r>
              <a:rPr lang="lv-LV" sz="3000" dirty="0">
                <a:solidFill>
                  <a:srgbClr val="1F2B45"/>
                </a:solidFill>
                <a:latin typeface="Raleway" panose="020B0604020202020204" charset="-70"/>
              </a:rPr>
              <a:t>. </a:t>
            </a:r>
          </a:p>
          <a:p>
            <a:endParaRPr lang="lv-LV" sz="3000" dirty="0">
              <a:solidFill>
                <a:srgbClr val="1F2B45"/>
              </a:solidFill>
              <a:latin typeface="Raleway" panose="020B0604020202020204" charset="-70"/>
            </a:endParaRPr>
          </a:p>
          <a:p>
            <a:r>
              <a:rPr lang="lv-LV" sz="3000" dirty="0">
                <a:solidFill>
                  <a:srgbClr val="1F2B45"/>
                </a:solidFill>
                <a:latin typeface="Raleway" panose="020B0604020202020204" charset="-70"/>
              </a:rPr>
              <a:t>Ja dalībniekam bija iesniegums par uzkrātā kapitāla izmantošanu, tad VSAA rīkojās atbilstoši iesniegumā norādītajam variantam. </a:t>
            </a:r>
          </a:p>
          <a:p>
            <a:r>
              <a:rPr lang="lv-LV" sz="3000" dirty="0">
                <a:solidFill>
                  <a:srgbClr val="1F2B45"/>
                </a:solidFill>
                <a:latin typeface="Raleway" panose="020B0604020202020204" charset="-70"/>
              </a:rPr>
              <a:t>Ja dalībniekam iesniegums nav bijis, tad uzkrātais kapitāls tika pārskaitīts valsts pensiju speciālajā budžetā.</a:t>
            </a:r>
          </a:p>
        </p:txBody>
      </p:sp>
      <p:sp>
        <p:nvSpPr>
          <p:cNvPr id="16" name="TextBox 15"/>
          <p:cNvSpPr txBox="1"/>
          <p:nvPr/>
        </p:nvSpPr>
        <p:spPr>
          <a:xfrm>
            <a:off x="17604000" y="9828000"/>
            <a:ext cx="609600" cy="400110"/>
          </a:xfrm>
          <a:prstGeom prst="rect">
            <a:avLst/>
          </a:prstGeom>
          <a:noFill/>
        </p:spPr>
        <p:txBody>
          <a:bodyPr wrap="square" rtlCol="0">
            <a:spAutoFit/>
          </a:bodyPr>
          <a:lstStyle/>
          <a:p>
            <a:pPr algn="r"/>
            <a:r>
              <a:rPr lang="lv-LV" sz="2000" b="1" dirty="0">
                <a:solidFill>
                  <a:srgbClr val="1F2B45"/>
                </a:solidFill>
                <a:latin typeface="Raleway" panose="020B0604020202020204" charset="-70"/>
              </a:rPr>
              <a:t>13</a:t>
            </a:r>
          </a:p>
        </p:txBody>
      </p:sp>
      <p:sp>
        <p:nvSpPr>
          <p:cNvPr id="17" name="TextBox 6"/>
          <p:cNvSpPr txBox="1"/>
          <p:nvPr/>
        </p:nvSpPr>
        <p:spPr>
          <a:xfrm>
            <a:off x="900000" y="720000"/>
            <a:ext cx="17007000" cy="756617"/>
          </a:xfrm>
          <a:prstGeom prst="rect">
            <a:avLst/>
          </a:prstGeom>
        </p:spPr>
        <p:txBody>
          <a:bodyPr wrap="square" lIns="0" tIns="0" rIns="0" bIns="0" rtlCol="0" anchor="t">
            <a:spAutoFit/>
          </a:bodyPr>
          <a:lstStyle/>
          <a:p>
            <a:pPr>
              <a:lnSpc>
                <a:spcPts val="5900"/>
              </a:lnSpc>
            </a:pPr>
            <a:r>
              <a:rPr lang="lv-LV" sz="5000" dirty="0">
                <a:solidFill>
                  <a:srgbClr val="B65E28"/>
                </a:solidFill>
                <a:latin typeface="Raleway Bold" panose="020B0604020202020204" charset="-70"/>
              </a:rPr>
              <a:t>Mirušo dalībnieku uzkrātā kapitāla sadale</a:t>
            </a:r>
          </a:p>
        </p:txBody>
      </p:sp>
      <p:sp>
        <p:nvSpPr>
          <p:cNvPr id="24" name="AutoShape 8"/>
          <p:cNvSpPr/>
          <p:nvPr/>
        </p:nvSpPr>
        <p:spPr>
          <a:xfrm>
            <a:off x="16543131" y="0"/>
            <a:ext cx="1744869" cy="3493764"/>
          </a:xfrm>
          <a:prstGeom prst="rect">
            <a:avLst/>
          </a:prstGeom>
          <a:solidFill>
            <a:srgbClr val="1F2B45"/>
          </a:solidFill>
        </p:spPr>
      </p:sp>
      <p:sp>
        <p:nvSpPr>
          <p:cNvPr id="25" name="AutoShape 9"/>
          <p:cNvSpPr/>
          <p:nvPr/>
        </p:nvSpPr>
        <p:spPr>
          <a:xfrm>
            <a:off x="0" y="9040963"/>
            <a:ext cx="2454179" cy="1246037"/>
          </a:xfrm>
          <a:prstGeom prst="rect">
            <a:avLst/>
          </a:prstGeom>
          <a:solidFill>
            <a:srgbClr val="669933"/>
          </a:solidFill>
        </p:spPr>
      </p:sp>
      <p:sp>
        <p:nvSpPr>
          <p:cNvPr id="28" name="TextBox 27"/>
          <p:cNvSpPr txBox="1"/>
          <p:nvPr/>
        </p:nvSpPr>
        <p:spPr>
          <a:xfrm>
            <a:off x="108000" y="9828000"/>
            <a:ext cx="2133600" cy="400110"/>
          </a:xfrm>
          <a:prstGeom prst="rect">
            <a:avLst/>
          </a:prstGeom>
          <a:noFill/>
        </p:spPr>
        <p:txBody>
          <a:bodyPr wrap="square" rtlCol="0">
            <a:spAutoFit/>
          </a:bodyPr>
          <a:lstStyle/>
          <a:p>
            <a:pPr algn="ctr"/>
            <a:r>
              <a:rPr lang="lv-LV" sz="2000" b="1" dirty="0">
                <a:solidFill>
                  <a:schemeClr val="bg1"/>
                </a:solidFill>
                <a:latin typeface="Raleway" panose="020B0604020202020204" charset="-70"/>
              </a:rPr>
              <a:t>2025. gada maijs</a:t>
            </a:r>
          </a:p>
        </p:txBody>
      </p:sp>
      <p:sp>
        <p:nvSpPr>
          <p:cNvPr id="29" name="Rectangle 28"/>
          <p:cNvSpPr/>
          <p:nvPr/>
        </p:nvSpPr>
        <p:spPr>
          <a:xfrm>
            <a:off x="2554191" y="6057900"/>
            <a:ext cx="15049809" cy="3323987"/>
          </a:xfrm>
          <a:prstGeom prst="rect">
            <a:avLst/>
          </a:prstGeom>
          <a:noFill/>
        </p:spPr>
        <p:txBody>
          <a:bodyPr wrap="square">
            <a:spAutoFit/>
          </a:bodyPr>
          <a:lstStyle/>
          <a:p>
            <a:pPr marL="714375" indent="-528638">
              <a:spcBef>
                <a:spcPts val="2400"/>
              </a:spcBef>
              <a:buFont typeface="Wingdings" panose="05000000000000000000" pitchFamily="2" charset="2"/>
              <a:buChar char="Ø"/>
              <a:defRPr/>
            </a:pPr>
            <a:r>
              <a:rPr lang="lv-LV" sz="3000" b="1" dirty="0">
                <a:solidFill>
                  <a:srgbClr val="1F2B45"/>
                </a:solidFill>
                <a:latin typeface="Raleway Bold" panose="020B0604020202020204" charset="-70"/>
              </a:rPr>
              <a:t>11,8 milj. eiro</a:t>
            </a:r>
            <a:r>
              <a:rPr lang="lv-LV" sz="3000" b="1" dirty="0">
                <a:solidFill>
                  <a:srgbClr val="1F2B45"/>
                </a:solidFill>
                <a:latin typeface="Raleway" panose="020B0604020202020204" charset="-70"/>
              </a:rPr>
              <a:t> </a:t>
            </a:r>
            <a:r>
              <a:rPr lang="lv-LV" sz="3000" dirty="0">
                <a:solidFill>
                  <a:srgbClr val="1F2B45"/>
                </a:solidFill>
                <a:latin typeface="Raleway" panose="020B0604020202020204" charset="-70"/>
              </a:rPr>
              <a:t>– pārskaitīti uz valsts pensiju speciālo budžetu </a:t>
            </a:r>
          </a:p>
          <a:p>
            <a:pPr marL="714375" indent="-528638">
              <a:spcBef>
                <a:spcPts val="2400"/>
              </a:spcBef>
              <a:buFont typeface="Wingdings" panose="05000000000000000000" pitchFamily="2" charset="2"/>
              <a:buChar char="Ø"/>
              <a:defRPr/>
            </a:pPr>
            <a:r>
              <a:rPr lang="lv-LV" sz="3000" b="1" dirty="0">
                <a:solidFill>
                  <a:srgbClr val="1F2B45"/>
                </a:solidFill>
                <a:latin typeface="Raleway Bold" panose="020B0604020202020204" charset="-70"/>
              </a:rPr>
              <a:t>2,2 milj. eiro</a:t>
            </a:r>
            <a:r>
              <a:rPr lang="lv-LV" sz="3000" dirty="0">
                <a:solidFill>
                  <a:srgbClr val="1F2B45"/>
                </a:solidFill>
                <a:latin typeface="Raleway" panose="020B0604020202020204" charset="-70"/>
              </a:rPr>
              <a:t> – pievienoti 367 personām viņu </a:t>
            </a:r>
            <a:r>
              <a:rPr lang="lv-LV" sz="3000" dirty="0" err="1">
                <a:solidFill>
                  <a:srgbClr val="1F2B45"/>
                </a:solidFill>
                <a:latin typeface="Raleway" panose="020B0604020202020204" charset="-70"/>
              </a:rPr>
              <a:t>fondētās</a:t>
            </a:r>
            <a:r>
              <a:rPr lang="lv-LV" sz="3000" dirty="0">
                <a:solidFill>
                  <a:srgbClr val="1F2B45"/>
                </a:solidFill>
                <a:latin typeface="Raleway" panose="020B0604020202020204" charset="-70"/>
              </a:rPr>
              <a:t> pensijas kapitālam</a:t>
            </a:r>
          </a:p>
          <a:p>
            <a:pPr marL="714375" indent="-528638">
              <a:spcBef>
                <a:spcPts val="2400"/>
              </a:spcBef>
              <a:buFont typeface="Wingdings" panose="05000000000000000000" pitchFamily="2" charset="2"/>
              <a:buChar char="Ø"/>
              <a:defRPr/>
            </a:pPr>
            <a:r>
              <a:rPr lang="lv-LV" sz="3000" b="1" dirty="0">
                <a:solidFill>
                  <a:srgbClr val="1F2B45"/>
                </a:solidFill>
                <a:latin typeface="Raleway Bold" panose="020B0604020202020204" charset="-70"/>
              </a:rPr>
              <a:t>4,5 milj. eiro</a:t>
            </a:r>
            <a:r>
              <a:rPr lang="lv-LV" sz="3000" dirty="0">
                <a:solidFill>
                  <a:srgbClr val="1F2B45"/>
                </a:solidFill>
                <a:latin typeface="Raleway" panose="020B0604020202020204" charset="-70"/>
              </a:rPr>
              <a:t> – nodoti mantojumā atbilstoši Civillikumam, pārskaitot 1 189 mantiniekiem norādītajā bankas kontā</a:t>
            </a:r>
          </a:p>
          <a:p>
            <a:pPr marL="714375" indent="-528638">
              <a:spcBef>
                <a:spcPts val="2400"/>
              </a:spcBef>
              <a:buFont typeface="Wingdings" panose="05000000000000000000" pitchFamily="2" charset="2"/>
              <a:buChar char="Ø"/>
              <a:defRPr/>
            </a:pPr>
            <a:r>
              <a:rPr lang="lv-LV" sz="3000" b="1" dirty="0">
                <a:solidFill>
                  <a:srgbClr val="1F2B45"/>
                </a:solidFill>
                <a:latin typeface="Raleway Bold" panose="020B0604020202020204" charset="-70"/>
              </a:rPr>
              <a:t>1,3 milj. eiro</a:t>
            </a:r>
            <a:r>
              <a:rPr lang="lv-LV" sz="3000" dirty="0">
                <a:solidFill>
                  <a:srgbClr val="1F2B45"/>
                </a:solidFill>
                <a:latin typeface="Raleway" panose="020B0604020202020204" charset="-70"/>
              </a:rPr>
              <a:t> – pārskaitīti budžetā kā iedzīvotāju ienākuma nodoklis</a:t>
            </a:r>
          </a:p>
        </p:txBody>
      </p:sp>
    </p:spTree>
    <p:extLst>
      <p:ext uri="{BB962C8B-B14F-4D97-AF65-F5344CB8AC3E}">
        <p14:creationId xmlns:p14="http://schemas.microsoft.com/office/powerpoint/2010/main" val="548720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500894" y="2431428"/>
            <a:ext cx="1170029" cy="532473"/>
            <a:chOff x="0" y="0"/>
            <a:chExt cx="7245335" cy="3230880"/>
          </a:xfrm>
        </p:grpSpPr>
        <p:sp>
          <p:nvSpPr>
            <p:cNvPr id="8" name="Freeform 8"/>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669933"/>
            </a:solidFill>
          </p:spPr>
        </p:sp>
      </p:grpSp>
      <p:sp>
        <p:nvSpPr>
          <p:cNvPr id="9" name="TextBox 9"/>
          <p:cNvSpPr txBox="1"/>
          <p:nvPr/>
        </p:nvSpPr>
        <p:spPr>
          <a:xfrm>
            <a:off x="3022757" y="2400300"/>
            <a:ext cx="11302843" cy="923330"/>
          </a:xfrm>
          <a:prstGeom prst="rect">
            <a:avLst/>
          </a:prstGeom>
        </p:spPr>
        <p:txBody>
          <a:bodyPr lIns="0" tIns="0" rIns="0" bIns="0" rtlCol="0" anchor="t">
            <a:spAutoFit/>
          </a:bodyPr>
          <a:lstStyle/>
          <a:p>
            <a:r>
              <a:rPr lang="lv-LV" sz="3000" dirty="0">
                <a:solidFill>
                  <a:srgbClr val="1F2B45"/>
                </a:solidFill>
                <a:latin typeface="Raleway Bold" panose="020B0604020202020204" charset="-70"/>
              </a:rPr>
              <a:t>Pievienot pie pensiju 1. līmenī uzkrātā un saņemt kopā ar vecuma pensiju</a:t>
            </a:r>
          </a:p>
        </p:txBody>
      </p:sp>
      <p:grpSp>
        <p:nvGrpSpPr>
          <p:cNvPr id="10" name="Group 10"/>
          <p:cNvGrpSpPr/>
          <p:nvPr/>
        </p:nvGrpSpPr>
        <p:grpSpPr>
          <a:xfrm>
            <a:off x="1500894" y="3467100"/>
            <a:ext cx="1170029" cy="532473"/>
            <a:chOff x="0" y="0"/>
            <a:chExt cx="7245335" cy="3230880"/>
          </a:xfrm>
        </p:grpSpPr>
        <p:sp>
          <p:nvSpPr>
            <p:cNvPr id="11" name="Freeform 11"/>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669933"/>
            </a:solidFill>
          </p:spPr>
        </p:sp>
      </p:grpSp>
      <p:sp>
        <p:nvSpPr>
          <p:cNvPr id="12" name="TextBox 12"/>
          <p:cNvSpPr txBox="1"/>
          <p:nvPr/>
        </p:nvSpPr>
        <p:spPr>
          <a:xfrm>
            <a:off x="3022757" y="3469193"/>
            <a:ext cx="13436443" cy="1384995"/>
          </a:xfrm>
          <a:prstGeom prst="rect">
            <a:avLst/>
          </a:prstGeom>
        </p:spPr>
        <p:txBody>
          <a:bodyPr wrap="square" lIns="0" tIns="0" rIns="0" bIns="0" rtlCol="0" anchor="t">
            <a:spAutoFit/>
          </a:bodyPr>
          <a:lstStyle/>
          <a:p>
            <a:r>
              <a:rPr lang="lv-LV" sz="3000" dirty="0">
                <a:solidFill>
                  <a:srgbClr val="1F2B45"/>
                </a:solidFill>
                <a:latin typeface="Raleway Bold" panose="020B0604020202020204" charset="-70"/>
              </a:rPr>
              <a:t>Noslēgt mūža pensijas apdrošināšanas līgumu</a:t>
            </a:r>
            <a:r>
              <a:rPr lang="lv-LV" sz="3000" dirty="0">
                <a:solidFill>
                  <a:srgbClr val="1F2B45"/>
                </a:solidFill>
                <a:latin typeface="Raleway" panose="020B0604020202020204" charset="-70"/>
              </a:rPr>
              <a:t> (ja pensiju </a:t>
            </a:r>
          </a:p>
          <a:p>
            <a:r>
              <a:rPr lang="lv-LV" sz="3000" dirty="0">
                <a:solidFill>
                  <a:srgbClr val="1F2B45"/>
                </a:solidFill>
                <a:latin typeface="Raleway" panose="020B0604020202020204" charset="-70"/>
              </a:rPr>
              <a:t>2. līmenī uzkrātais kapitāls nav mazāks par apdrošināšanas sabiedrības noteikto minimālo kapitālu 2000 eiro)</a:t>
            </a:r>
          </a:p>
        </p:txBody>
      </p:sp>
      <p:sp>
        <p:nvSpPr>
          <p:cNvPr id="13" name="TextBox 13"/>
          <p:cNvSpPr txBox="1"/>
          <p:nvPr/>
        </p:nvSpPr>
        <p:spPr>
          <a:xfrm>
            <a:off x="900000" y="720000"/>
            <a:ext cx="15323931" cy="1513235"/>
          </a:xfrm>
          <a:prstGeom prst="rect">
            <a:avLst/>
          </a:prstGeom>
        </p:spPr>
        <p:txBody>
          <a:bodyPr wrap="square" lIns="0" tIns="0" rIns="0" bIns="0" rtlCol="0" anchor="t">
            <a:spAutoFit/>
          </a:bodyPr>
          <a:lstStyle/>
          <a:p>
            <a:pPr>
              <a:lnSpc>
                <a:spcPts val="5900"/>
              </a:lnSpc>
            </a:pPr>
            <a:r>
              <a:rPr lang="lv-LV" sz="5000" dirty="0">
                <a:solidFill>
                  <a:srgbClr val="B65E28"/>
                </a:solidFill>
                <a:latin typeface="Raleway Bold" panose="020B0604020202020204" charset="-70"/>
              </a:rPr>
              <a:t>PENSIJU 2. LĪMEŅA KAPITĀLA IZMANTOŠANA, pieprasot vecuma pensiju</a:t>
            </a:r>
          </a:p>
        </p:txBody>
      </p:sp>
      <p:sp>
        <p:nvSpPr>
          <p:cNvPr id="14" name="AutoShape 8"/>
          <p:cNvSpPr/>
          <p:nvPr/>
        </p:nvSpPr>
        <p:spPr>
          <a:xfrm>
            <a:off x="16543131" y="0"/>
            <a:ext cx="1744869" cy="3493764"/>
          </a:xfrm>
          <a:prstGeom prst="rect">
            <a:avLst/>
          </a:prstGeom>
          <a:solidFill>
            <a:srgbClr val="1F2B45"/>
          </a:solidFill>
        </p:spPr>
      </p:sp>
      <p:sp>
        <p:nvSpPr>
          <p:cNvPr id="15" name="AutoShape 9"/>
          <p:cNvSpPr/>
          <p:nvPr/>
        </p:nvSpPr>
        <p:spPr>
          <a:xfrm>
            <a:off x="0" y="9040963"/>
            <a:ext cx="2454179" cy="1246037"/>
          </a:xfrm>
          <a:prstGeom prst="rect">
            <a:avLst/>
          </a:prstGeom>
          <a:solidFill>
            <a:srgbClr val="669933"/>
          </a:solidFill>
        </p:spPr>
      </p:sp>
      <p:graphicFrame>
        <p:nvGraphicFramePr>
          <p:cNvPr id="17" name="Table 16"/>
          <p:cNvGraphicFramePr>
            <a:graphicFrameLocks noGrp="1"/>
          </p:cNvGraphicFramePr>
          <p:nvPr>
            <p:extLst>
              <p:ext uri="{D42A27DB-BD31-4B8C-83A1-F6EECF244321}">
                <p14:modId xmlns:p14="http://schemas.microsoft.com/office/powerpoint/2010/main" val="2103526248"/>
              </p:ext>
            </p:extLst>
          </p:nvPr>
        </p:nvGraphicFramePr>
        <p:xfrm>
          <a:off x="3810000" y="5143500"/>
          <a:ext cx="12888000" cy="4212720"/>
        </p:xfrm>
        <a:graphic>
          <a:graphicData uri="http://schemas.openxmlformats.org/drawingml/2006/table">
            <a:tbl>
              <a:tblPr firstRow="1" bandRow="1">
                <a:tableStyleId>{69012ECD-51FC-41F1-AA8D-1B2483CD663E}</a:tableStyleId>
              </a:tblPr>
              <a:tblGrid>
                <a:gridCol w="5508000">
                  <a:extLst>
                    <a:ext uri="{9D8B030D-6E8A-4147-A177-3AD203B41FA5}">
                      <a16:colId xmlns:a16="http://schemas.microsoft.com/office/drawing/2014/main" val="1949908927"/>
                    </a:ext>
                  </a:extLst>
                </a:gridCol>
                <a:gridCol w="1476000">
                  <a:extLst>
                    <a:ext uri="{9D8B030D-6E8A-4147-A177-3AD203B41FA5}">
                      <a16:colId xmlns:a16="http://schemas.microsoft.com/office/drawing/2014/main" val="3488137295"/>
                    </a:ext>
                  </a:extLst>
                </a:gridCol>
                <a:gridCol w="1476000">
                  <a:extLst>
                    <a:ext uri="{9D8B030D-6E8A-4147-A177-3AD203B41FA5}">
                      <a16:colId xmlns:a16="http://schemas.microsoft.com/office/drawing/2014/main" val="3822307481"/>
                    </a:ext>
                  </a:extLst>
                </a:gridCol>
                <a:gridCol w="1476000">
                  <a:extLst>
                    <a:ext uri="{9D8B030D-6E8A-4147-A177-3AD203B41FA5}">
                      <a16:colId xmlns:a16="http://schemas.microsoft.com/office/drawing/2014/main" val="3955555880"/>
                    </a:ext>
                  </a:extLst>
                </a:gridCol>
                <a:gridCol w="1476000">
                  <a:extLst>
                    <a:ext uri="{9D8B030D-6E8A-4147-A177-3AD203B41FA5}">
                      <a16:colId xmlns:a16="http://schemas.microsoft.com/office/drawing/2014/main" val="3118827160"/>
                    </a:ext>
                  </a:extLst>
                </a:gridCol>
                <a:gridCol w="1476000">
                  <a:extLst>
                    <a:ext uri="{9D8B030D-6E8A-4147-A177-3AD203B41FA5}">
                      <a16:colId xmlns:a16="http://schemas.microsoft.com/office/drawing/2014/main" val="3229361302"/>
                    </a:ext>
                  </a:extLst>
                </a:gridCol>
              </a:tblGrid>
              <a:tr h="692696">
                <a:tc>
                  <a:txBody>
                    <a:bodyPr/>
                    <a:lstStyle/>
                    <a:p>
                      <a:pPr algn="ctr"/>
                      <a:r>
                        <a:rPr lang="lv-LV" sz="2400" dirty="0">
                          <a:solidFill>
                            <a:schemeClr val="bg1"/>
                          </a:solidFill>
                          <a:latin typeface="Raleway" panose="020B0604020202020204" charset="-70"/>
                        </a:rPr>
                        <a:t>VFPS darbības rādītāji dalībniekiem, </a:t>
                      </a:r>
                      <a:br>
                        <a:rPr lang="lv-LV" sz="2400" dirty="0">
                          <a:solidFill>
                            <a:schemeClr val="bg1"/>
                          </a:solidFill>
                          <a:latin typeface="Raleway" panose="020B0604020202020204" charset="-70"/>
                        </a:rPr>
                      </a:br>
                      <a:r>
                        <a:rPr lang="lv-LV" sz="2400" dirty="0">
                          <a:solidFill>
                            <a:schemeClr val="bg1"/>
                          </a:solidFill>
                          <a:latin typeface="Raleway" panose="020B0604020202020204" charset="-70"/>
                        </a:rPr>
                        <a:t>kuri pārtraukuši dalību VFPS, </a:t>
                      </a:r>
                    </a:p>
                    <a:p>
                      <a:pPr algn="ctr"/>
                      <a:r>
                        <a:rPr lang="lv-LV" sz="2400" dirty="0">
                          <a:solidFill>
                            <a:schemeClr val="bg1"/>
                          </a:solidFill>
                          <a:latin typeface="Raleway" panose="020B0604020202020204" charset="-70"/>
                        </a:rPr>
                        <a:t>vidēji uz 1 dalībnieku </a:t>
                      </a:r>
                    </a:p>
                  </a:txBody>
                  <a:tcPr anchor="ctr">
                    <a:lnL w="12700" cap="flat" cmpd="sng" algn="ctr">
                      <a:solidFill>
                        <a:srgbClr val="1F2B4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tc>
                  <a:txBody>
                    <a:bodyPr/>
                    <a:lstStyle/>
                    <a:p>
                      <a:pPr algn="ctr"/>
                      <a:r>
                        <a:rPr lang="lv-LV" sz="2400" dirty="0">
                          <a:solidFill>
                            <a:schemeClr val="bg1"/>
                          </a:solidFill>
                          <a:latin typeface="Raleway" panose="020B0604020202020204" charset="-7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tc>
                  <a:txBody>
                    <a:bodyPr/>
                    <a:lstStyle/>
                    <a:p>
                      <a:pPr algn="ctr"/>
                      <a:r>
                        <a:rPr lang="lv-LV" sz="2400" dirty="0">
                          <a:solidFill>
                            <a:schemeClr val="bg1"/>
                          </a:solidFill>
                          <a:latin typeface="Raleway" panose="020B0604020202020204" charset="-7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tc>
                  <a:txBody>
                    <a:bodyPr/>
                    <a:lstStyle/>
                    <a:p>
                      <a:pPr algn="ctr"/>
                      <a:r>
                        <a:rPr lang="lv-LV" sz="2400" dirty="0">
                          <a:solidFill>
                            <a:schemeClr val="bg1"/>
                          </a:solidFill>
                          <a:latin typeface="Raleway" panose="020B0604020202020204" charset="-70"/>
                        </a:rPr>
                        <a:t>2022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tc>
                  <a:txBody>
                    <a:bodyPr/>
                    <a:lstStyle/>
                    <a:p>
                      <a:pPr algn="ctr"/>
                      <a:r>
                        <a:rPr lang="lv-LV" sz="2400" dirty="0">
                          <a:solidFill>
                            <a:schemeClr val="bg1"/>
                          </a:solidFill>
                          <a:latin typeface="Raleway" panose="020B0604020202020204" charset="-70"/>
                        </a:rPr>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tc>
                  <a:txBody>
                    <a:bodyPr/>
                    <a:lstStyle/>
                    <a:p>
                      <a:pPr algn="ctr"/>
                      <a:r>
                        <a:rPr lang="lv-LV" sz="2400" dirty="0">
                          <a:solidFill>
                            <a:schemeClr val="bg1"/>
                          </a:solidFill>
                          <a:latin typeface="Raleway" panose="020B0604020202020204" charset="-70"/>
                        </a:rPr>
                        <a:t>2024</a:t>
                      </a:r>
                    </a:p>
                  </a:txBody>
                  <a:tcPr anchor="ctr">
                    <a:lnL w="12700" cap="flat" cmpd="sng" algn="ctr">
                      <a:solidFill>
                        <a:schemeClr val="bg1"/>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extLst>
                  <a:ext uri="{0D108BD9-81ED-4DB2-BD59-A6C34878D82A}">
                    <a16:rowId xmlns:a16="http://schemas.microsoft.com/office/drawing/2014/main" val="785167404"/>
                  </a:ext>
                </a:extLst>
              </a:tr>
              <a:tr h="504000">
                <a:tc>
                  <a:txBody>
                    <a:bodyPr/>
                    <a:lstStyle/>
                    <a:p>
                      <a:pPr marL="93663"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dalības ilgums pensiju 2. līmenī</a:t>
                      </a:r>
                      <a:r>
                        <a:rPr kumimoji="0" lang="lv-LV" altLang="lv-LV" sz="2400" b="0" i="0" u="none" strike="noStrike" kern="1200" cap="none" normalizeH="0" baseline="0" dirty="0">
                          <a:ln>
                            <a:noFill/>
                          </a:ln>
                          <a:solidFill>
                            <a:schemeClr val="tx1">
                              <a:lumMod val="75000"/>
                              <a:lumOff val="25000"/>
                            </a:schemeClr>
                          </a:solidFill>
                          <a:effectLst/>
                          <a:latin typeface="Raleway" panose="020B0604020202020204" charset="-70"/>
                          <a:ea typeface="+mn-ea"/>
                          <a:cs typeface="+mn-cs"/>
                        </a:rPr>
                        <a:t>, gadi</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14,4</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15,5</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15,4</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17,3</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solidFill>
                          <a:effectLst/>
                          <a:latin typeface="Raleway" panose="020B0604020202020204" charset="-70"/>
                        </a:rPr>
                        <a:t>18,3</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2828773874"/>
                  </a:ext>
                </a:extLst>
              </a:tr>
              <a:tr h="504000">
                <a:tc>
                  <a:txBody>
                    <a:bodyPr/>
                    <a:lstStyle/>
                    <a:p>
                      <a:pPr marL="93663"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dalības laikā veiktās iemaksas, eiro</a:t>
                      </a:r>
                      <a:endParaRPr kumimoji="0" lang="lv-LV" altLang="lv-LV" sz="2400" b="0" i="0" u="none" strike="noStrike" cap="none" normalizeH="0" baseline="0" dirty="0">
                        <a:ln>
                          <a:noFill/>
                        </a:ln>
                        <a:solidFill>
                          <a:srgbClr val="FF0000"/>
                        </a:solidFill>
                        <a:effectLst/>
                        <a:latin typeface="Raleway" panose="020B0604020202020204" charset="-70"/>
                      </a:endParaRP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3 892</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4 491</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3 418</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5 156</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solidFill>
                          <a:effectLst/>
                          <a:latin typeface="Raleway" panose="020B0604020202020204" charset="-70"/>
                        </a:rPr>
                        <a:t>5 826</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3246718372"/>
                  </a:ext>
                </a:extLst>
              </a:tr>
              <a:tr h="504000">
                <a:tc>
                  <a:txBody>
                    <a:bodyPr/>
                    <a:lstStyle/>
                    <a:p>
                      <a:pPr marL="93663"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uzkrātais kapitāls, eiro</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4 508</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5 323</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3 687</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5 361</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6 575</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1239472816"/>
                  </a:ext>
                </a:extLst>
              </a:tr>
              <a:tr h="504000">
                <a:tc>
                  <a:txBody>
                    <a:bodyPr/>
                    <a:lstStyle/>
                    <a:p>
                      <a:pPr marL="93663"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iegūtā peļņa, eiro</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616</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832</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269</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205</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solidFill>
                          <a:effectLst/>
                          <a:latin typeface="Raleway" panose="020B0604020202020204" charset="-70"/>
                        </a:rPr>
                        <a:t>749</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3426651784"/>
                  </a:ext>
                </a:extLst>
              </a:tr>
              <a:tr h="504000">
                <a:tc>
                  <a:txBody>
                    <a:bodyPr/>
                    <a:lstStyle/>
                    <a:p>
                      <a:pPr marL="93663"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iegūtā peļņa, %</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15,8%</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18,5%</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7,8%</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4,0%</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solidFill>
                          <a:effectLst/>
                          <a:latin typeface="Raleway" panose="020B0604020202020204" charset="-70"/>
                        </a:rPr>
                        <a:t>12,9%</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2912173712"/>
                  </a:ext>
                </a:extLst>
              </a:tr>
              <a:tr h="504000">
                <a:tc>
                  <a:txBody>
                    <a:bodyPr/>
                    <a:lstStyle/>
                    <a:p>
                      <a:pPr marL="93663"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pensionējušos dalībnieku skaits </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21 387</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20 097</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chemeClr val="tx1">
                              <a:lumMod val="75000"/>
                              <a:lumOff val="25000"/>
                            </a:schemeClr>
                          </a:solidFill>
                          <a:effectLst/>
                          <a:latin typeface="Raleway" panose="020B0604020202020204" charset="-70"/>
                        </a:rPr>
                        <a:t>31 983</a:t>
                      </a:r>
                    </a:p>
                  </a:txBody>
                  <a:tcPr marT="45725" marB="45725" anchor="ctr"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18 418</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lv-LV" altLang="lv-LV" sz="2400" b="0" i="0" u="none" strike="noStrike" cap="none" normalizeH="0" baseline="0" dirty="0">
                          <a:ln>
                            <a:noFill/>
                          </a:ln>
                          <a:solidFill>
                            <a:srgbClr val="1F2B45"/>
                          </a:solidFill>
                          <a:effectLst/>
                          <a:latin typeface="Raleway" panose="020B0604020202020204" charset="-70"/>
                        </a:rPr>
                        <a:t>18 733</a:t>
                      </a:r>
                    </a:p>
                  </a:txBody>
                  <a:tcPr marT="45716" marB="45716" horzOverflow="overflow">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952880008"/>
                  </a:ext>
                </a:extLst>
              </a:tr>
            </a:tbl>
          </a:graphicData>
        </a:graphic>
      </p:graphicFrame>
      <p:sp>
        <p:nvSpPr>
          <p:cNvPr id="19" name="Rectangle 5"/>
          <p:cNvSpPr txBox="1">
            <a:spLocks noChangeArrowheads="1"/>
          </p:cNvSpPr>
          <p:nvPr/>
        </p:nvSpPr>
        <p:spPr>
          <a:xfrm>
            <a:off x="2895600" y="9563100"/>
            <a:ext cx="15241430" cy="416761"/>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Wingdings" pitchFamily="2" charset="2"/>
              <a:buNone/>
              <a:defRPr/>
            </a:pPr>
            <a:r>
              <a:rPr lang="lv-LV" altLang="lv-LV" sz="1900" dirty="0">
                <a:solidFill>
                  <a:schemeClr val="tx1">
                    <a:lumMod val="65000"/>
                    <a:lumOff val="35000"/>
                  </a:schemeClr>
                </a:solidFill>
                <a:latin typeface="Raleway" panose="020B0604020202020204" charset="-70"/>
              </a:rPr>
              <a:t>* - ieskaitot 13 tūkst. personas, kurām VFPS konts slēgts saskaņā ar Valsts </a:t>
            </a:r>
            <a:r>
              <a:rPr lang="lv-LV" altLang="lv-LV" sz="1900" dirty="0" err="1">
                <a:solidFill>
                  <a:schemeClr val="tx1">
                    <a:lumMod val="65000"/>
                    <a:lumOff val="35000"/>
                  </a:schemeClr>
                </a:solidFill>
                <a:latin typeface="Raleway" panose="020B0604020202020204" charset="-70"/>
              </a:rPr>
              <a:t>fondēto</a:t>
            </a:r>
            <a:r>
              <a:rPr lang="lv-LV" altLang="lv-LV" sz="1900" dirty="0">
                <a:solidFill>
                  <a:schemeClr val="tx1">
                    <a:lumMod val="65000"/>
                    <a:lumOff val="35000"/>
                  </a:schemeClr>
                </a:solidFill>
                <a:latin typeface="Raleway" panose="020B0604020202020204" charset="-70"/>
              </a:rPr>
              <a:t> pensiju likuma Pārejas noteikumu 27. un 29. punktu</a:t>
            </a:r>
            <a:endParaRPr lang="lv-LV" altLang="lv-LV" sz="1900" dirty="0">
              <a:latin typeface="Raleway" panose="020B0604020202020204" charset="-70"/>
            </a:endParaRPr>
          </a:p>
        </p:txBody>
      </p:sp>
      <p:sp>
        <p:nvSpPr>
          <p:cNvPr id="20" name="Rectangle 19"/>
          <p:cNvSpPr/>
          <p:nvPr/>
        </p:nvSpPr>
        <p:spPr>
          <a:xfrm>
            <a:off x="457200" y="-114300"/>
            <a:ext cx="17907000" cy="10458450"/>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extBox 22"/>
          <p:cNvSpPr txBox="1"/>
          <p:nvPr/>
        </p:nvSpPr>
        <p:spPr>
          <a:xfrm>
            <a:off x="108000" y="9828000"/>
            <a:ext cx="2133600" cy="400110"/>
          </a:xfrm>
          <a:prstGeom prst="rect">
            <a:avLst/>
          </a:prstGeom>
          <a:noFill/>
        </p:spPr>
        <p:txBody>
          <a:bodyPr wrap="square" rtlCol="0">
            <a:spAutoFit/>
          </a:bodyPr>
          <a:lstStyle/>
          <a:p>
            <a:pPr algn="ctr"/>
            <a:r>
              <a:rPr lang="lv-LV" sz="2000" b="1" dirty="0">
                <a:solidFill>
                  <a:schemeClr val="bg1"/>
                </a:solidFill>
                <a:latin typeface="Raleway" panose="020B0604020202020204" charset="-70"/>
              </a:rPr>
              <a:t>2025. gada maijs</a:t>
            </a:r>
          </a:p>
        </p:txBody>
      </p:sp>
      <p:sp>
        <p:nvSpPr>
          <p:cNvPr id="24" name="TextBox 23"/>
          <p:cNvSpPr txBox="1"/>
          <p:nvPr/>
        </p:nvSpPr>
        <p:spPr>
          <a:xfrm>
            <a:off x="17604000" y="9828000"/>
            <a:ext cx="609600" cy="400110"/>
          </a:xfrm>
          <a:prstGeom prst="rect">
            <a:avLst/>
          </a:prstGeom>
          <a:noFill/>
        </p:spPr>
        <p:txBody>
          <a:bodyPr wrap="square" rtlCol="0">
            <a:spAutoFit/>
          </a:bodyPr>
          <a:lstStyle/>
          <a:p>
            <a:pPr algn="r"/>
            <a:r>
              <a:rPr lang="lv-LV" sz="2000" b="1" dirty="0">
                <a:solidFill>
                  <a:srgbClr val="1F2B45"/>
                </a:solidFill>
                <a:latin typeface="Raleway" panose="020B0604020202020204" charset="-70"/>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811353" y="4919875"/>
            <a:ext cx="3819841" cy="1538883"/>
          </a:xfrm>
          <a:prstGeom prst="rect">
            <a:avLst/>
          </a:prstGeom>
        </p:spPr>
        <p:txBody>
          <a:bodyPr wrap="square" lIns="0" tIns="0" rIns="0" bIns="0" rtlCol="0" anchor="t">
            <a:spAutoFit/>
          </a:bodyPr>
          <a:lstStyle/>
          <a:p>
            <a:pPr algn="ctr"/>
            <a:r>
              <a:rPr lang="en-US" sz="3000" b="1" dirty="0">
                <a:solidFill>
                  <a:srgbClr val="1F2B45"/>
                </a:solidFill>
                <a:latin typeface="Raleway" panose="020B0604020202020204" charset="-70"/>
              </a:rPr>
              <a:t>ERGO Life Insurance SE Latvijas </a:t>
            </a:r>
            <a:r>
              <a:rPr lang="en-US" sz="3000" b="1" dirty="0" err="1">
                <a:solidFill>
                  <a:srgbClr val="1F2B45"/>
                </a:solidFill>
                <a:latin typeface="Raleway" panose="020B0604020202020204" charset="-70"/>
              </a:rPr>
              <a:t>filiāle</a:t>
            </a:r>
            <a:r>
              <a:rPr lang="lv-LV" sz="3000" b="1" dirty="0">
                <a:solidFill>
                  <a:srgbClr val="1F2B45"/>
                </a:solidFill>
                <a:latin typeface="Raleway" panose="020B0604020202020204" charset="-70"/>
              </a:rPr>
              <a:t> </a:t>
            </a:r>
          </a:p>
          <a:p>
            <a:pPr algn="ctr">
              <a:spcBef>
                <a:spcPts val="1000"/>
              </a:spcBef>
            </a:pPr>
            <a:r>
              <a:rPr lang="lv-LV" sz="3000" dirty="0">
                <a:solidFill>
                  <a:srgbClr val="1F2B45"/>
                </a:solidFill>
                <a:latin typeface="Raleway" panose="020B0604020202020204" charset="-70"/>
              </a:rPr>
              <a:t>(no 2 000 eiro)</a:t>
            </a:r>
          </a:p>
        </p:txBody>
      </p:sp>
      <p:sp>
        <p:nvSpPr>
          <p:cNvPr id="9" name="TextBox 9"/>
          <p:cNvSpPr txBox="1"/>
          <p:nvPr/>
        </p:nvSpPr>
        <p:spPr>
          <a:xfrm>
            <a:off x="1158733" y="1771788"/>
            <a:ext cx="15039857" cy="2000548"/>
          </a:xfrm>
          <a:prstGeom prst="rect">
            <a:avLst/>
          </a:prstGeom>
        </p:spPr>
        <p:txBody>
          <a:bodyPr wrap="square" lIns="0" tIns="0" rIns="0" bIns="0" rtlCol="0" anchor="t">
            <a:spAutoFit/>
          </a:bodyPr>
          <a:lstStyle/>
          <a:p>
            <a:pPr marL="714375" indent="-528638">
              <a:spcBef>
                <a:spcPct val="20000"/>
              </a:spcBef>
              <a:buFont typeface="Wingdings" panose="05000000000000000000" pitchFamily="2" charset="2"/>
              <a:buChar char="Ø"/>
              <a:defRPr/>
            </a:pPr>
            <a:r>
              <a:rPr lang="lv-LV" sz="3000" b="1" dirty="0">
                <a:solidFill>
                  <a:srgbClr val="1F2B45"/>
                </a:solidFill>
                <a:latin typeface="Raleway" panose="020B0604020202020204" charset="-70"/>
              </a:rPr>
              <a:t>Mūža pensija tiek piešķirta uz mūžu, tā tiks izmaksāta atbilstoši noslēgtajam mūža pensijas apdrošināšanas līgumam </a:t>
            </a:r>
            <a:r>
              <a:rPr lang="lv-LV" sz="3000" dirty="0">
                <a:solidFill>
                  <a:srgbClr val="1F2B45"/>
                </a:solidFill>
                <a:latin typeface="Raleway" panose="020B0604020202020204" charset="-70"/>
              </a:rPr>
              <a:t>(reizi mēnesī, ceturksnī, pusgadā vai gadā) </a:t>
            </a:r>
            <a:r>
              <a:rPr lang="lv-LV" sz="3000" b="1" dirty="0">
                <a:solidFill>
                  <a:srgbClr val="1F2B45"/>
                </a:solidFill>
                <a:latin typeface="Raleway" panose="020B0604020202020204" charset="-70"/>
              </a:rPr>
              <a:t>un tajā var norādīt labuma guvēju.</a:t>
            </a:r>
          </a:p>
          <a:p>
            <a:pPr marL="714375" indent="-528638">
              <a:spcBef>
                <a:spcPts val="1200"/>
              </a:spcBef>
              <a:buFont typeface="Wingdings" panose="05000000000000000000" pitchFamily="2" charset="2"/>
              <a:buChar char="Ø"/>
              <a:defRPr/>
            </a:pPr>
            <a:r>
              <a:rPr lang="lv-LV" sz="3000" b="1" dirty="0">
                <a:solidFill>
                  <a:srgbClr val="1F2B45"/>
                </a:solidFill>
                <a:latin typeface="Raleway" panose="020B0604020202020204" charset="-70"/>
              </a:rPr>
              <a:t>Līgumu var noslēgt tikai ar vienu no apdrošināšanas sabiedrībām.</a:t>
            </a:r>
          </a:p>
        </p:txBody>
      </p:sp>
      <p:sp>
        <p:nvSpPr>
          <p:cNvPr id="13" name="TextBox 13"/>
          <p:cNvSpPr txBox="1"/>
          <p:nvPr/>
        </p:nvSpPr>
        <p:spPr>
          <a:xfrm>
            <a:off x="900000" y="720000"/>
            <a:ext cx="15298590" cy="756617"/>
          </a:xfrm>
          <a:prstGeom prst="rect">
            <a:avLst/>
          </a:prstGeom>
        </p:spPr>
        <p:txBody>
          <a:bodyPr lIns="0" tIns="0" rIns="0" bIns="0" rtlCol="0" anchor="t">
            <a:spAutoFit/>
          </a:bodyPr>
          <a:lstStyle/>
          <a:p>
            <a:pPr>
              <a:lnSpc>
                <a:spcPts val="5900"/>
              </a:lnSpc>
            </a:pPr>
            <a:r>
              <a:rPr lang="lv-LV" sz="5000" dirty="0">
                <a:solidFill>
                  <a:srgbClr val="B65E28"/>
                </a:solidFill>
                <a:latin typeface="Raleway Bold" panose="020B0604020202020204" charset="-70"/>
              </a:rPr>
              <a:t>Mūža pensijas apdrošināšana</a:t>
            </a:r>
            <a:endParaRPr lang="en-US" sz="5000" dirty="0">
              <a:solidFill>
                <a:srgbClr val="B65E28"/>
              </a:solidFill>
              <a:latin typeface="Raleway Bold" panose="020B0604020202020204" charset="-70"/>
            </a:endParaRPr>
          </a:p>
        </p:txBody>
      </p:sp>
      <p:sp>
        <p:nvSpPr>
          <p:cNvPr id="14" name="Rectangle 13"/>
          <p:cNvSpPr/>
          <p:nvPr/>
        </p:nvSpPr>
        <p:spPr>
          <a:xfrm>
            <a:off x="900000" y="7366581"/>
            <a:ext cx="16397400" cy="2400657"/>
          </a:xfrm>
          <a:prstGeom prst="rect">
            <a:avLst/>
          </a:prstGeom>
          <a:noFill/>
        </p:spPr>
        <p:txBody>
          <a:bodyPr wrap="square">
            <a:spAutoFit/>
          </a:bodyPr>
          <a:lstStyle/>
          <a:p>
            <a:r>
              <a:rPr lang="lv-LV" sz="3000" dirty="0">
                <a:solidFill>
                  <a:srgbClr val="1F2B45"/>
                </a:solidFill>
                <a:latin typeface="Raleway" panose="020B0604020202020204" charset="-70"/>
              </a:rPr>
              <a:t>2024. gadā mūža pensijas apdrošināšanas līgums ir stājies spēkā </a:t>
            </a:r>
            <a:r>
              <a:rPr lang="lv-LV" sz="3000" b="1" dirty="0">
                <a:solidFill>
                  <a:srgbClr val="1F2B45"/>
                </a:solidFill>
                <a:latin typeface="Raleway Bold" panose="020B0604020202020204" charset="-70"/>
              </a:rPr>
              <a:t>3 686 </a:t>
            </a:r>
            <a:r>
              <a:rPr lang="lv-LV" sz="3000" dirty="0">
                <a:solidFill>
                  <a:srgbClr val="1F2B45"/>
                </a:solidFill>
                <a:latin typeface="Raleway" panose="020B0604020202020204" charset="-70"/>
              </a:rPr>
              <a:t>VFPS dalībniekiem (2023. gadā – </a:t>
            </a:r>
            <a:r>
              <a:rPr lang="lv-LV" sz="3000" b="1" dirty="0">
                <a:solidFill>
                  <a:srgbClr val="1F2B45"/>
                </a:solidFill>
                <a:latin typeface="Raleway Bold" panose="020B0604020202020204" charset="-70"/>
              </a:rPr>
              <a:t>4 442</a:t>
            </a:r>
            <a:r>
              <a:rPr lang="lv-LV" sz="3000" dirty="0">
                <a:solidFill>
                  <a:srgbClr val="1F2B45"/>
                </a:solidFill>
                <a:latin typeface="Raleway" panose="020B0604020202020204" charset="-70"/>
              </a:rPr>
              <a:t>). </a:t>
            </a:r>
          </a:p>
          <a:p>
            <a:pPr marL="1885950"/>
            <a:r>
              <a:rPr lang="lv-LV" sz="3000" dirty="0">
                <a:solidFill>
                  <a:srgbClr val="1F2B45"/>
                </a:solidFill>
                <a:latin typeface="Raleway" panose="020B0604020202020204" charset="-70"/>
              </a:rPr>
              <a:t>Apdrošināšanas sabiedrībām 2024. gadā bija pārskaitītas apdrošināšanas </a:t>
            </a:r>
          </a:p>
          <a:p>
            <a:pPr marL="1885950"/>
            <a:r>
              <a:rPr lang="lv-LV" sz="3000" dirty="0">
                <a:solidFill>
                  <a:srgbClr val="1F2B45"/>
                </a:solidFill>
                <a:latin typeface="Raleway" panose="020B0604020202020204" charset="-70"/>
              </a:rPr>
              <a:t>prēmijas (pensiju 2. līmenī uzkrātais kapitāls) </a:t>
            </a:r>
            <a:r>
              <a:rPr lang="lv-LV" sz="3000" b="1" dirty="0">
                <a:solidFill>
                  <a:srgbClr val="1F2B45"/>
                </a:solidFill>
                <a:latin typeface="Raleway Bold" panose="020B0604020202020204" charset="-70"/>
              </a:rPr>
              <a:t>42,8 milj. eiro</a:t>
            </a:r>
            <a:r>
              <a:rPr lang="lv-LV" sz="3000" b="1" dirty="0">
                <a:solidFill>
                  <a:srgbClr val="1F2B45"/>
                </a:solidFill>
                <a:latin typeface="Raleway" panose="020B0604020202020204" charset="-70"/>
              </a:rPr>
              <a:t> </a:t>
            </a:r>
          </a:p>
          <a:p>
            <a:pPr marL="1885950"/>
            <a:r>
              <a:rPr lang="lv-LV" sz="3000" dirty="0">
                <a:solidFill>
                  <a:srgbClr val="1F2B45"/>
                </a:solidFill>
                <a:latin typeface="Raleway" panose="020B0604020202020204" charset="-70"/>
              </a:rPr>
              <a:t>(2023. gadā – </a:t>
            </a:r>
            <a:r>
              <a:rPr lang="lv-LV" sz="3000" b="1" dirty="0">
                <a:solidFill>
                  <a:srgbClr val="1F2B45"/>
                </a:solidFill>
                <a:latin typeface="Raleway Bold" panose="020B0604020202020204" charset="-70"/>
              </a:rPr>
              <a:t>39,2</a:t>
            </a:r>
            <a:r>
              <a:rPr lang="lv-LV" sz="3000" dirty="0">
                <a:solidFill>
                  <a:srgbClr val="1F2B45"/>
                </a:solidFill>
                <a:latin typeface="Raleway" panose="020B0604020202020204" charset="-70"/>
              </a:rPr>
              <a:t> </a:t>
            </a:r>
            <a:r>
              <a:rPr lang="lv-LV" sz="3000" dirty="0">
                <a:solidFill>
                  <a:srgbClr val="1F2B45"/>
                </a:solidFill>
                <a:latin typeface="Raleway Bold" panose="020B0604020202020204" charset="-70"/>
              </a:rPr>
              <a:t>milj. eiro</a:t>
            </a:r>
            <a:r>
              <a:rPr lang="lv-LV" sz="3000" dirty="0">
                <a:solidFill>
                  <a:srgbClr val="1F2B45"/>
                </a:solidFill>
                <a:latin typeface="Raleway" panose="020B0604020202020204" charset="-70"/>
              </a:rPr>
              <a:t>).</a:t>
            </a:r>
          </a:p>
        </p:txBody>
      </p:sp>
      <p:sp>
        <p:nvSpPr>
          <p:cNvPr id="17" name="Rectangle 16"/>
          <p:cNvSpPr/>
          <p:nvPr/>
        </p:nvSpPr>
        <p:spPr>
          <a:xfrm>
            <a:off x="-76200" y="-114300"/>
            <a:ext cx="17907000" cy="9982200"/>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Rectangle 17"/>
          <p:cNvSpPr/>
          <p:nvPr/>
        </p:nvSpPr>
        <p:spPr>
          <a:xfrm>
            <a:off x="457200" y="7164200"/>
            <a:ext cx="16840200" cy="3226870"/>
          </a:xfrm>
          <a:prstGeom prst="rect">
            <a:avLst/>
          </a:prstGeom>
          <a:noFill/>
          <a:ln w="57150">
            <a:solidFill>
              <a:srgbClr val="1F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AutoShape 8"/>
          <p:cNvSpPr/>
          <p:nvPr/>
        </p:nvSpPr>
        <p:spPr>
          <a:xfrm>
            <a:off x="16543131" y="0"/>
            <a:ext cx="1744869" cy="3493764"/>
          </a:xfrm>
          <a:prstGeom prst="rect">
            <a:avLst/>
          </a:prstGeom>
          <a:solidFill>
            <a:srgbClr val="1F2B45"/>
          </a:solidFill>
        </p:spPr>
      </p:sp>
      <p:sp>
        <p:nvSpPr>
          <p:cNvPr id="19" name="TextBox 4"/>
          <p:cNvSpPr txBox="1"/>
          <p:nvPr/>
        </p:nvSpPr>
        <p:spPr>
          <a:xfrm>
            <a:off x="6966463" y="4919875"/>
            <a:ext cx="4082537" cy="1974900"/>
          </a:xfrm>
          <a:prstGeom prst="rect">
            <a:avLst/>
          </a:prstGeom>
        </p:spPr>
        <p:txBody>
          <a:bodyPr wrap="square" lIns="0" tIns="0" rIns="0" bIns="0" rtlCol="0" anchor="t">
            <a:spAutoFit/>
          </a:bodyPr>
          <a:lstStyle/>
          <a:p>
            <a:pPr algn="ctr"/>
            <a:r>
              <a:rPr lang="en-US" sz="3000" b="1" dirty="0">
                <a:solidFill>
                  <a:srgbClr val="1F2B45"/>
                </a:solidFill>
                <a:latin typeface="Raleway" panose="020B0604020202020204" charset="-70"/>
              </a:rPr>
              <a:t>Compensa Life Vienna Insurance Group SE Latvijas </a:t>
            </a:r>
            <a:r>
              <a:rPr lang="en-US" sz="3000" b="1" dirty="0" err="1">
                <a:solidFill>
                  <a:srgbClr val="1F2B45"/>
                </a:solidFill>
                <a:latin typeface="Raleway" panose="020B0604020202020204" charset="-70"/>
              </a:rPr>
              <a:t>filiāle</a:t>
            </a:r>
            <a:r>
              <a:rPr lang="lv-LV" sz="3000" dirty="0">
                <a:solidFill>
                  <a:srgbClr val="1F2B45"/>
                </a:solidFill>
                <a:latin typeface="Raleway" panose="020B0604020202020204" charset="-70"/>
              </a:rPr>
              <a:t> </a:t>
            </a:r>
          </a:p>
          <a:p>
            <a:pPr algn="ctr">
              <a:spcBef>
                <a:spcPts val="1000"/>
              </a:spcBef>
            </a:pPr>
            <a:r>
              <a:rPr lang="lv-LV" sz="3000" dirty="0">
                <a:solidFill>
                  <a:srgbClr val="1F2B45"/>
                </a:solidFill>
                <a:latin typeface="Raleway" panose="020B0604020202020204" charset="-70"/>
              </a:rPr>
              <a:t>(no 3 000 eiro)</a:t>
            </a:r>
          </a:p>
        </p:txBody>
      </p:sp>
      <p:sp>
        <p:nvSpPr>
          <p:cNvPr id="20" name="TextBox 4"/>
          <p:cNvSpPr txBox="1"/>
          <p:nvPr/>
        </p:nvSpPr>
        <p:spPr>
          <a:xfrm>
            <a:off x="12576847" y="4914900"/>
            <a:ext cx="3272753" cy="1051570"/>
          </a:xfrm>
          <a:prstGeom prst="rect">
            <a:avLst/>
          </a:prstGeom>
        </p:spPr>
        <p:txBody>
          <a:bodyPr wrap="square" lIns="0" tIns="0" rIns="0" bIns="0" rtlCol="0" anchor="t">
            <a:spAutoFit/>
          </a:bodyPr>
          <a:lstStyle/>
          <a:p>
            <a:pPr algn="ctr"/>
            <a:r>
              <a:rPr lang="en-US" sz="3000" b="1" dirty="0">
                <a:solidFill>
                  <a:srgbClr val="1F2B45"/>
                </a:solidFill>
                <a:latin typeface="Raleway" panose="020B0604020202020204" charset="-70"/>
              </a:rPr>
              <a:t>AAS „CBL Life” </a:t>
            </a:r>
            <a:endParaRPr lang="lv-LV" sz="3000" b="1" dirty="0">
              <a:solidFill>
                <a:srgbClr val="1F2B45"/>
              </a:solidFill>
              <a:latin typeface="Raleway" panose="020B0604020202020204" charset="-70"/>
            </a:endParaRPr>
          </a:p>
          <a:p>
            <a:pPr algn="ctr">
              <a:spcBef>
                <a:spcPts val="1000"/>
              </a:spcBef>
            </a:pPr>
            <a:r>
              <a:rPr lang="lv-LV" sz="3000" dirty="0">
                <a:solidFill>
                  <a:srgbClr val="1F2B45"/>
                </a:solidFill>
                <a:latin typeface="Raleway" panose="020B0604020202020204" charset="-70"/>
              </a:rPr>
              <a:t>(no 2 000 eiro)</a:t>
            </a:r>
          </a:p>
        </p:txBody>
      </p:sp>
      <p:grpSp>
        <p:nvGrpSpPr>
          <p:cNvPr id="21" name="Group 10"/>
          <p:cNvGrpSpPr/>
          <p:nvPr/>
        </p:nvGrpSpPr>
        <p:grpSpPr>
          <a:xfrm rot="5400000">
            <a:off x="3305057" y="3956921"/>
            <a:ext cx="789740" cy="724645"/>
            <a:chOff x="0" y="0"/>
            <a:chExt cx="3583745" cy="3230880"/>
          </a:xfrm>
        </p:grpSpPr>
        <p:sp>
          <p:nvSpPr>
            <p:cNvPr id="22" name="Freeform 11"/>
            <p:cNvSpPr/>
            <p:nvPr/>
          </p:nvSpPr>
          <p:spPr>
            <a:xfrm>
              <a:off x="5080" y="12700"/>
              <a:ext cx="3568505" cy="3205480"/>
            </a:xfrm>
            <a:custGeom>
              <a:avLst/>
              <a:gdLst/>
              <a:ahLst/>
              <a:cxnLst/>
              <a:rect l="l" t="t" r="r" b="b"/>
              <a:pathLst>
                <a:path w="3568505" h="3205480">
                  <a:moveTo>
                    <a:pt x="2778565" y="3205480"/>
                  </a:moveTo>
                  <a:lnTo>
                    <a:pt x="0" y="3205480"/>
                  </a:lnTo>
                  <a:lnTo>
                    <a:pt x="791210" y="1602740"/>
                  </a:lnTo>
                  <a:lnTo>
                    <a:pt x="0" y="0"/>
                  </a:lnTo>
                  <a:lnTo>
                    <a:pt x="2778565" y="0"/>
                  </a:lnTo>
                  <a:lnTo>
                    <a:pt x="3568505" y="1602740"/>
                  </a:lnTo>
                  <a:lnTo>
                    <a:pt x="2778565" y="3205480"/>
                  </a:lnTo>
                  <a:close/>
                </a:path>
              </a:pathLst>
            </a:custGeom>
            <a:solidFill>
              <a:srgbClr val="669933"/>
            </a:solidFill>
          </p:spPr>
        </p:sp>
      </p:grpSp>
      <p:grpSp>
        <p:nvGrpSpPr>
          <p:cNvPr id="23" name="Group 10"/>
          <p:cNvGrpSpPr/>
          <p:nvPr/>
        </p:nvGrpSpPr>
        <p:grpSpPr>
          <a:xfrm rot="5400000">
            <a:off x="8597665" y="3958040"/>
            <a:ext cx="789740" cy="724645"/>
            <a:chOff x="0" y="0"/>
            <a:chExt cx="3583745" cy="3230880"/>
          </a:xfrm>
        </p:grpSpPr>
        <p:sp>
          <p:nvSpPr>
            <p:cNvPr id="24" name="Freeform 11"/>
            <p:cNvSpPr/>
            <p:nvPr/>
          </p:nvSpPr>
          <p:spPr>
            <a:xfrm>
              <a:off x="5080" y="12700"/>
              <a:ext cx="3568505" cy="3205480"/>
            </a:xfrm>
            <a:custGeom>
              <a:avLst/>
              <a:gdLst/>
              <a:ahLst/>
              <a:cxnLst/>
              <a:rect l="l" t="t" r="r" b="b"/>
              <a:pathLst>
                <a:path w="3568505" h="3205480">
                  <a:moveTo>
                    <a:pt x="2778565" y="3205480"/>
                  </a:moveTo>
                  <a:lnTo>
                    <a:pt x="0" y="3205480"/>
                  </a:lnTo>
                  <a:lnTo>
                    <a:pt x="791210" y="1602740"/>
                  </a:lnTo>
                  <a:lnTo>
                    <a:pt x="0" y="0"/>
                  </a:lnTo>
                  <a:lnTo>
                    <a:pt x="2778565" y="0"/>
                  </a:lnTo>
                  <a:lnTo>
                    <a:pt x="3568505" y="1602740"/>
                  </a:lnTo>
                  <a:lnTo>
                    <a:pt x="2778565" y="3205480"/>
                  </a:lnTo>
                  <a:close/>
                </a:path>
              </a:pathLst>
            </a:custGeom>
            <a:solidFill>
              <a:srgbClr val="669933"/>
            </a:solidFill>
          </p:spPr>
        </p:sp>
      </p:grpSp>
      <p:grpSp>
        <p:nvGrpSpPr>
          <p:cNvPr id="25" name="Group 10"/>
          <p:cNvGrpSpPr/>
          <p:nvPr/>
        </p:nvGrpSpPr>
        <p:grpSpPr>
          <a:xfrm rot="5400000">
            <a:off x="13797007" y="3958040"/>
            <a:ext cx="789740" cy="724645"/>
            <a:chOff x="0" y="0"/>
            <a:chExt cx="3583745" cy="3230880"/>
          </a:xfrm>
        </p:grpSpPr>
        <p:sp>
          <p:nvSpPr>
            <p:cNvPr id="26" name="Freeform 11"/>
            <p:cNvSpPr/>
            <p:nvPr/>
          </p:nvSpPr>
          <p:spPr>
            <a:xfrm>
              <a:off x="5080" y="12700"/>
              <a:ext cx="3568505" cy="3205480"/>
            </a:xfrm>
            <a:custGeom>
              <a:avLst/>
              <a:gdLst/>
              <a:ahLst/>
              <a:cxnLst/>
              <a:rect l="l" t="t" r="r" b="b"/>
              <a:pathLst>
                <a:path w="3568505" h="3205480">
                  <a:moveTo>
                    <a:pt x="2778565" y="3205480"/>
                  </a:moveTo>
                  <a:lnTo>
                    <a:pt x="0" y="3205480"/>
                  </a:lnTo>
                  <a:lnTo>
                    <a:pt x="791210" y="1602740"/>
                  </a:lnTo>
                  <a:lnTo>
                    <a:pt x="0" y="0"/>
                  </a:lnTo>
                  <a:lnTo>
                    <a:pt x="2778565" y="0"/>
                  </a:lnTo>
                  <a:lnTo>
                    <a:pt x="3568505" y="1602740"/>
                  </a:lnTo>
                  <a:lnTo>
                    <a:pt x="2778565" y="3205480"/>
                  </a:lnTo>
                  <a:close/>
                </a:path>
              </a:pathLst>
            </a:custGeom>
            <a:solidFill>
              <a:srgbClr val="669933"/>
            </a:solidFill>
          </p:spPr>
        </p:sp>
      </p:grpSp>
      <p:sp>
        <p:nvSpPr>
          <p:cNvPr id="16" name="AutoShape 9"/>
          <p:cNvSpPr/>
          <p:nvPr/>
        </p:nvSpPr>
        <p:spPr>
          <a:xfrm>
            <a:off x="0" y="9040963"/>
            <a:ext cx="2454179" cy="1246037"/>
          </a:xfrm>
          <a:prstGeom prst="rect">
            <a:avLst/>
          </a:prstGeom>
          <a:solidFill>
            <a:srgbClr val="669933"/>
          </a:solidFill>
        </p:spPr>
      </p:sp>
      <p:sp>
        <p:nvSpPr>
          <p:cNvPr id="34" name="TextBox 33"/>
          <p:cNvSpPr txBox="1"/>
          <p:nvPr/>
        </p:nvSpPr>
        <p:spPr>
          <a:xfrm>
            <a:off x="108000" y="9828000"/>
            <a:ext cx="2133600" cy="400110"/>
          </a:xfrm>
          <a:prstGeom prst="rect">
            <a:avLst/>
          </a:prstGeom>
          <a:noFill/>
        </p:spPr>
        <p:txBody>
          <a:bodyPr wrap="square" rtlCol="0">
            <a:spAutoFit/>
          </a:bodyPr>
          <a:lstStyle/>
          <a:p>
            <a:pPr algn="ctr"/>
            <a:r>
              <a:rPr lang="lv-LV" sz="2000" b="1" dirty="0">
                <a:solidFill>
                  <a:schemeClr val="bg1"/>
                </a:solidFill>
                <a:latin typeface="Raleway" panose="020B0604020202020204" charset="-70"/>
              </a:rPr>
              <a:t>2025. gada maijs</a:t>
            </a:r>
          </a:p>
        </p:txBody>
      </p:sp>
      <p:sp>
        <p:nvSpPr>
          <p:cNvPr id="35" name="TextBox 34"/>
          <p:cNvSpPr txBox="1"/>
          <p:nvPr/>
        </p:nvSpPr>
        <p:spPr>
          <a:xfrm>
            <a:off x="17604000" y="9828000"/>
            <a:ext cx="609600" cy="400110"/>
          </a:xfrm>
          <a:prstGeom prst="rect">
            <a:avLst/>
          </a:prstGeom>
          <a:noFill/>
        </p:spPr>
        <p:txBody>
          <a:bodyPr wrap="square" rtlCol="0">
            <a:spAutoFit/>
          </a:bodyPr>
          <a:lstStyle/>
          <a:p>
            <a:pPr algn="r"/>
            <a:r>
              <a:rPr lang="lv-LV" sz="2000" b="1" dirty="0">
                <a:solidFill>
                  <a:srgbClr val="1F2B45"/>
                </a:solidFill>
                <a:latin typeface="Raleway" panose="020B0604020202020204" charset="-70"/>
              </a:rPr>
              <a:t>15</a:t>
            </a:r>
          </a:p>
        </p:txBody>
      </p:sp>
    </p:spTree>
    <p:extLst>
      <p:ext uri="{BB962C8B-B14F-4D97-AF65-F5344CB8AC3E}">
        <p14:creationId xmlns:p14="http://schemas.microsoft.com/office/powerpoint/2010/main" val="400281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14962571" y="7309067"/>
            <a:ext cx="3325430" cy="2977934"/>
          </a:xfrm>
          <a:prstGeom prst="rect">
            <a:avLst/>
          </a:prstGeom>
          <a:solidFill>
            <a:srgbClr val="669933"/>
          </a:solidFill>
        </p:spPr>
      </p:sp>
      <p:sp>
        <p:nvSpPr>
          <p:cNvPr id="7" name="AutoShape 7"/>
          <p:cNvSpPr/>
          <p:nvPr/>
        </p:nvSpPr>
        <p:spPr>
          <a:xfrm>
            <a:off x="0" y="0"/>
            <a:ext cx="5291306" cy="906235"/>
          </a:xfrm>
          <a:prstGeom prst="rect">
            <a:avLst/>
          </a:prstGeom>
          <a:solidFill>
            <a:srgbClr val="1F2B45"/>
          </a:solidFill>
        </p:spPr>
      </p:sp>
      <p:sp>
        <p:nvSpPr>
          <p:cNvPr id="9" name="TextBox 9"/>
          <p:cNvSpPr txBox="1"/>
          <p:nvPr/>
        </p:nvSpPr>
        <p:spPr>
          <a:xfrm>
            <a:off x="11023256" y="3294168"/>
            <a:ext cx="5816944" cy="2535132"/>
          </a:xfrm>
          <a:prstGeom prst="rect">
            <a:avLst/>
          </a:prstGeom>
        </p:spPr>
        <p:txBody>
          <a:bodyPr lIns="0" tIns="0" rIns="0" bIns="0" rtlCol="0" anchor="t">
            <a:noAutofit/>
          </a:bodyPr>
          <a:lstStyle/>
          <a:p>
            <a:pPr algn="ctr">
              <a:lnSpc>
                <a:spcPts val="4719"/>
              </a:lnSpc>
            </a:pPr>
            <a:r>
              <a:rPr lang="en-US" sz="5000" dirty="0">
                <a:solidFill>
                  <a:srgbClr val="B65E28"/>
                </a:solidFill>
                <a:latin typeface="Raleway Bold" panose="020B0604020202020204" charset="-70"/>
              </a:rPr>
              <a:t>KUR IEGŪT INFORMĀCIJU </a:t>
            </a:r>
          </a:p>
          <a:p>
            <a:pPr algn="ctr">
              <a:lnSpc>
                <a:spcPts val="4719"/>
              </a:lnSpc>
            </a:pPr>
            <a:r>
              <a:rPr lang="en-US" sz="5000" dirty="0">
                <a:solidFill>
                  <a:srgbClr val="B65E28"/>
                </a:solidFill>
                <a:latin typeface="Raleway Bold" panose="020B0604020202020204" charset="-70"/>
              </a:rPr>
              <a:t>PAR PENSIJU </a:t>
            </a:r>
          </a:p>
          <a:p>
            <a:pPr algn="ctr">
              <a:lnSpc>
                <a:spcPts val="4719"/>
              </a:lnSpc>
            </a:pPr>
            <a:r>
              <a:rPr lang="en-US" sz="5000" dirty="0">
                <a:solidFill>
                  <a:srgbClr val="B65E28"/>
                </a:solidFill>
                <a:latin typeface="Raleway Bold" panose="020B0604020202020204" charset="-70"/>
              </a:rPr>
              <a:t>2. LĪMENI</a:t>
            </a:r>
          </a:p>
        </p:txBody>
      </p:sp>
      <p:grpSp>
        <p:nvGrpSpPr>
          <p:cNvPr id="10" name="Group 10"/>
          <p:cNvGrpSpPr/>
          <p:nvPr/>
        </p:nvGrpSpPr>
        <p:grpSpPr>
          <a:xfrm>
            <a:off x="2485506" y="3459587"/>
            <a:ext cx="1170029" cy="532473"/>
            <a:chOff x="0" y="0"/>
            <a:chExt cx="7245335" cy="3230880"/>
          </a:xfrm>
        </p:grpSpPr>
        <p:sp>
          <p:nvSpPr>
            <p:cNvPr id="11" name="Freeform 11"/>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669933"/>
            </a:solidFill>
          </p:spPr>
        </p:sp>
      </p:grpSp>
      <p:sp>
        <p:nvSpPr>
          <p:cNvPr id="12" name="TextBox 12"/>
          <p:cNvSpPr txBox="1"/>
          <p:nvPr/>
        </p:nvSpPr>
        <p:spPr>
          <a:xfrm>
            <a:off x="3875936" y="3449776"/>
            <a:ext cx="4170108" cy="538609"/>
          </a:xfrm>
          <a:prstGeom prst="rect">
            <a:avLst/>
          </a:prstGeom>
        </p:spPr>
        <p:txBody>
          <a:bodyPr wrap="square" lIns="0" tIns="0" rIns="0" bIns="0" rtlCol="0" anchor="t">
            <a:spAutoFit/>
          </a:bodyPr>
          <a:lstStyle/>
          <a:p>
            <a:pPr>
              <a:lnSpc>
                <a:spcPts val="4200"/>
              </a:lnSpc>
            </a:pPr>
            <a:r>
              <a:rPr lang="en-US" sz="3000" dirty="0">
                <a:solidFill>
                  <a:srgbClr val="1F2B45"/>
                </a:solidFill>
                <a:latin typeface="Raleway Bold" panose="020B0604020202020204" charset="-70"/>
              </a:rPr>
              <a:t>www.vsaa.gov.lv</a:t>
            </a:r>
          </a:p>
        </p:txBody>
      </p:sp>
      <p:grpSp>
        <p:nvGrpSpPr>
          <p:cNvPr id="13" name="Group 13"/>
          <p:cNvGrpSpPr/>
          <p:nvPr/>
        </p:nvGrpSpPr>
        <p:grpSpPr>
          <a:xfrm>
            <a:off x="4301432" y="2605369"/>
            <a:ext cx="1170029" cy="532473"/>
            <a:chOff x="0" y="0"/>
            <a:chExt cx="7245335" cy="3230880"/>
          </a:xfrm>
        </p:grpSpPr>
        <p:sp>
          <p:nvSpPr>
            <p:cNvPr id="14" name="Freeform 14"/>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669933"/>
            </a:solidFill>
          </p:spPr>
        </p:sp>
      </p:grpSp>
      <p:sp>
        <p:nvSpPr>
          <p:cNvPr id="15" name="TextBox 15"/>
          <p:cNvSpPr txBox="1"/>
          <p:nvPr/>
        </p:nvSpPr>
        <p:spPr>
          <a:xfrm>
            <a:off x="5742451" y="2623621"/>
            <a:ext cx="4036557" cy="538609"/>
          </a:xfrm>
          <a:prstGeom prst="rect">
            <a:avLst/>
          </a:prstGeom>
        </p:spPr>
        <p:txBody>
          <a:bodyPr wrap="square" lIns="0" tIns="0" rIns="0" bIns="0" rtlCol="0" anchor="t">
            <a:spAutoFit/>
          </a:bodyPr>
          <a:lstStyle/>
          <a:p>
            <a:pPr>
              <a:lnSpc>
                <a:spcPts val="4200"/>
              </a:lnSpc>
            </a:pPr>
            <a:r>
              <a:rPr lang="en-US" sz="3000" dirty="0">
                <a:solidFill>
                  <a:srgbClr val="1F2B45"/>
                </a:solidFill>
                <a:latin typeface="Raleway Bold" panose="020B0604020202020204" charset="-70"/>
              </a:rPr>
              <a:t>www.manapensija.lv</a:t>
            </a:r>
          </a:p>
        </p:txBody>
      </p:sp>
      <p:grpSp>
        <p:nvGrpSpPr>
          <p:cNvPr id="16" name="Group 16"/>
          <p:cNvGrpSpPr/>
          <p:nvPr/>
        </p:nvGrpSpPr>
        <p:grpSpPr>
          <a:xfrm>
            <a:off x="504460" y="4219096"/>
            <a:ext cx="1170029" cy="532473"/>
            <a:chOff x="0" y="0"/>
            <a:chExt cx="7245335" cy="3230880"/>
          </a:xfrm>
        </p:grpSpPr>
        <p:sp>
          <p:nvSpPr>
            <p:cNvPr id="17" name="Freeform 17"/>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669933"/>
            </a:solidFill>
          </p:spPr>
        </p:sp>
      </p:grpSp>
      <p:sp>
        <p:nvSpPr>
          <p:cNvPr id="18" name="TextBox 18"/>
          <p:cNvSpPr txBox="1"/>
          <p:nvPr/>
        </p:nvSpPr>
        <p:spPr>
          <a:xfrm>
            <a:off x="1917091" y="4233192"/>
            <a:ext cx="4102710" cy="495970"/>
          </a:xfrm>
          <a:prstGeom prst="rect">
            <a:avLst/>
          </a:prstGeom>
        </p:spPr>
        <p:txBody>
          <a:bodyPr wrap="square" lIns="0" tIns="0" rIns="0" bIns="0" rtlCol="0" anchor="t">
            <a:spAutoFit/>
          </a:bodyPr>
          <a:lstStyle/>
          <a:p>
            <a:pPr>
              <a:lnSpc>
                <a:spcPts val="4200"/>
              </a:lnSpc>
            </a:pPr>
            <a:r>
              <a:rPr lang="en-US" sz="3000" dirty="0">
                <a:solidFill>
                  <a:srgbClr val="1F2B45"/>
                </a:solidFill>
                <a:latin typeface="Raleway Bold" panose="020B0604020202020204" charset="-70"/>
              </a:rPr>
              <a:t>www.latvija.</a:t>
            </a:r>
            <a:r>
              <a:rPr lang="lv-LV" sz="3000" dirty="0" err="1">
                <a:solidFill>
                  <a:srgbClr val="1F2B45"/>
                </a:solidFill>
                <a:latin typeface="Raleway Bold" panose="020B0604020202020204" charset="-70"/>
              </a:rPr>
              <a:t>gov</a:t>
            </a:r>
            <a:r>
              <a:rPr lang="lv-LV" sz="3000" dirty="0">
                <a:solidFill>
                  <a:srgbClr val="1F2B45"/>
                </a:solidFill>
                <a:latin typeface="Raleway Bold" panose="020B0604020202020204" charset="-70"/>
              </a:rPr>
              <a:t>.</a:t>
            </a:r>
            <a:r>
              <a:rPr lang="en-US" sz="3000" dirty="0">
                <a:solidFill>
                  <a:srgbClr val="1F2B45"/>
                </a:solidFill>
                <a:latin typeface="Raleway Bold" panose="020B0604020202020204" charset="-70"/>
              </a:rPr>
              <a:t>lv:</a:t>
            </a:r>
          </a:p>
        </p:txBody>
      </p:sp>
      <p:sp>
        <p:nvSpPr>
          <p:cNvPr id="19" name="TextBox 19"/>
          <p:cNvSpPr txBox="1"/>
          <p:nvPr/>
        </p:nvSpPr>
        <p:spPr>
          <a:xfrm>
            <a:off x="685800" y="5000807"/>
            <a:ext cx="13106400" cy="4216539"/>
          </a:xfrm>
          <a:prstGeom prst="rect">
            <a:avLst/>
          </a:prstGeom>
        </p:spPr>
        <p:txBody>
          <a:bodyPr wrap="square" lIns="0" tIns="0" rIns="0" bIns="0" rtlCol="0" anchor="t">
            <a:spAutoFit/>
          </a:bodyPr>
          <a:lstStyle/>
          <a:p>
            <a:pPr marL="759460" lvl="1" indent="-457200">
              <a:lnSpc>
                <a:spcPct val="120000"/>
              </a:lnSpc>
              <a:buFont typeface="Wingdings" panose="05000000000000000000" pitchFamily="2" charset="2"/>
              <a:buChar char="Ø"/>
            </a:pPr>
            <a:r>
              <a:rPr lang="lv-LV" sz="3000" dirty="0">
                <a:solidFill>
                  <a:srgbClr val="1F2B45"/>
                </a:solidFill>
                <a:latin typeface="Raleway" panose="020B0604020202020204" charset="-70"/>
              </a:rPr>
              <a:t>E-VSAA informācija un pakalpojumi</a:t>
            </a:r>
          </a:p>
          <a:p>
            <a:pPr marL="759460" lvl="1" indent="-457200">
              <a:lnSpc>
                <a:spcPct val="120000"/>
              </a:lnSpc>
              <a:spcBef>
                <a:spcPts val="600"/>
              </a:spcBef>
              <a:buFont typeface="Wingdings" panose="05000000000000000000" pitchFamily="2" charset="2"/>
              <a:buChar char="Ø"/>
            </a:pPr>
            <a:r>
              <a:rPr lang="lv-LV" sz="3000" dirty="0">
                <a:solidFill>
                  <a:srgbClr val="1F2B45"/>
                </a:solidFill>
                <a:latin typeface="Raleway" panose="020B0604020202020204" charset="-70"/>
              </a:rPr>
              <a:t>E-izziņas</a:t>
            </a:r>
          </a:p>
          <a:p>
            <a:pPr marL="1343025" lvl="2" indent="-357188">
              <a:lnSpc>
                <a:spcPct val="120000"/>
              </a:lnSpc>
              <a:buFont typeface="Arial" panose="020B0604020202020204" pitchFamily="34" charset="0"/>
              <a:buChar char="•"/>
            </a:pPr>
            <a:r>
              <a:rPr lang="lv-LV" sz="2600" dirty="0">
                <a:solidFill>
                  <a:srgbClr val="1F2B45"/>
                </a:solidFill>
                <a:latin typeface="Raleway" panose="020B0604020202020204" charset="-70"/>
              </a:rPr>
              <a:t>Pensiju 2. līmeņa dalībnieka konta izraksts</a:t>
            </a:r>
          </a:p>
          <a:p>
            <a:pPr marL="1343025" lvl="2" indent="-357188">
              <a:lnSpc>
                <a:spcPct val="120000"/>
              </a:lnSpc>
              <a:buFont typeface="Arial" panose="020B0604020202020204" pitchFamily="34" charset="0"/>
              <a:buChar char="•"/>
            </a:pPr>
            <a:r>
              <a:rPr lang="lv-LV" sz="2600" dirty="0">
                <a:solidFill>
                  <a:srgbClr val="1F2B45"/>
                </a:solidFill>
                <a:latin typeface="Raleway" panose="020B0604020202020204" charset="-70"/>
              </a:rPr>
              <a:t>Informācija par dalību pensiju 2. līmenī</a:t>
            </a:r>
          </a:p>
          <a:p>
            <a:pPr marL="1343025" lvl="2" indent="-357188">
              <a:lnSpc>
                <a:spcPct val="120000"/>
              </a:lnSpc>
              <a:buFont typeface="Arial" panose="020B0604020202020204" pitchFamily="34" charset="0"/>
              <a:buChar char="•"/>
            </a:pPr>
            <a:r>
              <a:rPr lang="lv-LV" sz="2600" dirty="0">
                <a:solidFill>
                  <a:srgbClr val="1F2B45"/>
                </a:solidFill>
                <a:latin typeface="Raleway" panose="020B0604020202020204" charset="-70"/>
              </a:rPr>
              <a:t>Informācija par pensiju 2. līmeņa uzkrātā kapitāla mantošanu</a:t>
            </a:r>
          </a:p>
          <a:p>
            <a:pPr marL="759460" lvl="1" indent="-457200">
              <a:lnSpc>
                <a:spcPct val="120000"/>
              </a:lnSpc>
              <a:spcBef>
                <a:spcPts val="600"/>
              </a:spcBef>
              <a:buFont typeface="Wingdings" panose="05000000000000000000" pitchFamily="2" charset="2"/>
              <a:buChar char="Ø"/>
            </a:pPr>
            <a:r>
              <a:rPr lang="lv-LV" sz="3000" dirty="0">
                <a:solidFill>
                  <a:srgbClr val="1F2B45"/>
                </a:solidFill>
                <a:latin typeface="Raleway" panose="020B0604020202020204" charset="-70"/>
              </a:rPr>
              <a:t>E-iesniegums</a:t>
            </a:r>
          </a:p>
          <a:p>
            <a:pPr marL="1343025" lvl="2" indent="-357188">
              <a:lnSpc>
                <a:spcPct val="120000"/>
              </a:lnSpc>
              <a:buFont typeface="Arial"/>
              <a:buChar char="•"/>
            </a:pPr>
            <a:r>
              <a:rPr lang="lv-LV" sz="2600" dirty="0">
                <a:solidFill>
                  <a:srgbClr val="1F2B45"/>
                </a:solidFill>
                <a:latin typeface="Raleway" panose="020B0604020202020204" charset="-70"/>
              </a:rPr>
              <a:t>Pensiju 2. līmeņa ieguldījumu plāna izvēlei vai maiņai</a:t>
            </a:r>
          </a:p>
          <a:p>
            <a:pPr marL="1343025" lvl="2" indent="-357188">
              <a:lnSpc>
                <a:spcPct val="120000"/>
              </a:lnSpc>
              <a:buFont typeface="Arial"/>
              <a:buChar char="•"/>
            </a:pPr>
            <a:r>
              <a:rPr lang="lv-LV" sz="2600" dirty="0">
                <a:solidFill>
                  <a:srgbClr val="1F2B45"/>
                </a:solidFill>
                <a:latin typeface="Raleway" panose="020B0604020202020204" charset="-70"/>
              </a:rPr>
              <a:t>Pensiju 2. līmeņa dalībnieka izvēlei par uzkrātā kapitāla mantošanu</a:t>
            </a:r>
          </a:p>
        </p:txBody>
      </p:sp>
      <p:sp>
        <p:nvSpPr>
          <p:cNvPr id="20" name="Rectangle 19"/>
          <p:cNvSpPr/>
          <p:nvPr/>
        </p:nvSpPr>
        <p:spPr>
          <a:xfrm>
            <a:off x="-76200" y="2157428"/>
            <a:ext cx="17678400" cy="8243872"/>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43827" y="1048028"/>
            <a:ext cx="2754475" cy="2565644"/>
          </a:xfrm>
          <a:prstGeom prst="rect">
            <a:avLst/>
          </a:prstGeom>
        </p:spPr>
      </p:pic>
      <p:sp>
        <p:nvSpPr>
          <p:cNvPr id="21" name="Rectangle 20"/>
          <p:cNvSpPr/>
          <p:nvPr/>
        </p:nvSpPr>
        <p:spPr>
          <a:xfrm>
            <a:off x="10134600" y="1506155"/>
            <a:ext cx="8229600" cy="5177313"/>
          </a:xfrm>
          <a:prstGeom prst="rect">
            <a:avLst/>
          </a:prstGeom>
          <a:noFill/>
          <a:ln w="57150">
            <a:solidFill>
              <a:srgbClr val="1F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TextBox 24"/>
          <p:cNvSpPr txBox="1"/>
          <p:nvPr/>
        </p:nvSpPr>
        <p:spPr>
          <a:xfrm>
            <a:off x="108000" y="9828000"/>
            <a:ext cx="2133600" cy="400110"/>
          </a:xfrm>
          <a:prstGeom prst="rect">
            <a:avLst/>
          </a:prstGeom>
          <a:noFill/>
        </p:spPr>
        <p:txBody>
          <a:bodyPr wrap="square" rtlCol="0">
            <a:spAutoFit/>
          </a:bodyPr>
          <a:lstStyle/>
          <a:p>
            <a:pPr algn="ctr"/>
            <a:r>
              <a:rPr lang="lv-LV" sz="2000" b="1" dirty="0">
                <a:solidFill>
                  <a:srgbClr val="1F2B45"/>
                </a:solidFill>
                <a:latin typeface="Raleway" panose="020B0604020202020204" charset="-70"/>
              </a:rPr>
              <a:t>2025. gada maijs</a:t>
            </a:r>
          </a:p>
        </p:txBody>
      </p:sp>
      <p:sp>
        <p:nvSpPr>
          <p:cNvPr id="26" name="TextBox 25"/>
          <p:cNvSpPr txBox="1"/>
          <p:nvPr/>
        </p:nvSpPr>
        <p:spPr>
          <a:xfrm>
            <a:off x="17604000" y="9828000"/>
            <a:ext cx="609600" cy="400110"/>
          </a:xfrm>
          <a:prstGeom prst="rect">
            <a:avLst/>
          </a:prstGeom>
          <a:noFill/>
        </p:spPr>
        <p:txBody>
          <a:bodyPr wrap="square" rtlCol="0">
            <a:spAutoFit/>
          </a:bodyPr>
          <a:lstStyle/>
          <a:p>
            <a:pPr algn="r"/>
            <a:r>
              <a:rPr lang="lv-LV" sz="2000" b="1" dirty="0">
                <a:solidFill>
                  <a:schemeClr val="bg1"/>
                </a:solidFill>
                <a:latin typeface="Raleway" panose="020B0604020202020204" charset="-70"/>
              </a:rPr>
              <a:t>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3979001" y="7196569"/>
            <a:ext cx="12348289" cy="460960"/>
          </a:xfrm>
          <a:prstGeom prst="rect">
            <a:avLst/>
          </a:prstGeom>
        </p:spPr>
        <p:txBody>
          <a:bodyPr lIns="0" tIns="0" rIns="0" bIns="0" rtlCol="0" anchor="t">
            <a:spAutoFit/>
          </a:bodyPr>
          <a:lstStyle/>
          <a:p>
            <a:pPr>
              <a:lnSpc>
                <a:spcPts val="3919"/>
              </a:lnSpc>
            </a:pPr>
            <a:endParaRPr lang="en-US" sz="2799" spc="27" dirty="0">
              <a:solidFill>
                <a:srgbClr val="1F2B45"/>
              </a:solidFill>
              <a:latin typeface="Raleway"/>
            </a:endParaRPr>
          </a:p>
        </p:txBody>
      </p:sp>
      <p:sp>
        <p:nvSpPr>
          <p:cNvPr id="12" name="TextBox 12"/>
          <p:cNvSpPr txBox="1"/>
          <p:nvPr/>
        </p:nvSpPr>
        <p:spPr>
          <a:xfrm>
            <a:off x="3204023" y="2088007"/>
            <a:ext cx="13046684" cy="2308324"/>
          </a:xfrm>
          <a:prstGeom prst="rect">
            <a:avLst/>
          </a:prstGeom>
        </p:spPr>
        <p:txBody>
          <a:bodyPr wrap="square" lIns="0" tIns="0" rIns="0" bIns="0" rtlCol="0" anchor="t">
            <a:spAutoFit/>
          </a:bodyPr>
          <a:lstStyle/>
          <a:p>
            <a:pPr>
              <a:defRPr/>
            </a:pPr>
            <a:r>
              <a:rPr lang="lv-LV" sz="3000" dirty="0">
                <a:solidFill>
                  <a:srgbClr val="1F2B45"/>
                </a:solidFill>
                <a:latin typeface="Raleway" panose="020B0604020202020204" charset="-70"/>
              </a:rPr>
              <a:t>Katra ceturkšņa pirmajā darba dienā </a:t>
            </a:r>
            <a:r>
              <a:rPr lang="lv-LV" sz="3000" b="1" dirty="0">
                <a:solidFill>
                  <a:srgbClr val="1F2B45"/>
                </a:solidFill>
                <a:latin typeface="Raleway" panose="020B0604020202020204" charset="-70"/>
              </a:rPr>
              <a:t>VSAA nodod līdzekļu pārvaldītājiem informāciju par </a:t>
            </a:r>
            <a:r>
              <a:rPr lang="lv-LV" sz="3000" dirty="0">
                <a:solidFill>
                  <a:srgbClr val="1F2B45"/>
                </a:solidFill>
                <a:latin typeface="Raleway" panose="020B0604020202020204" charset="-70"/>
              </a:rPr>
              <a:t>tiem </a:t>
            </a:r>
            <a:r>
              <a:rPr lang="lv-LV" sz="3000" b="1" dirty="0">
                <a:solidFill>
                  <a:srgbClr val="1F2B45"/>
                </a:solidFill>
                <a:latin typeface="Raleway" panose="020B0604020202020204" charset="-70"/>
              </a:rPr>
              <a:t>dalībniekiem</a:t>
            </a:r>
            <a:r>
              <a:rPr lang="lv-LV" sz="3000" dirty="0">
                <a:solidFill>
                  <a:srgbClr val="1F2B45"/>
                </a:solidFill>
                <a:latin typeface="Raleway" panose="020B0604020202020204" charset="-70"/>
              </a:rPr>
              <a:t>, kuru līdzekļus tie pārvalda, lai līdzekļu pārvaldītājs identificētu attiecīgo dalībnieku un izvērtētu viņa izvēlēto ieguldījumu plānu un informētu dalībnieku par to, vai viņš ir izvēlējies savam vecumam un vajadzībām atbilstošāko ieguldījumu plānu.</a:t>
            </a:r>
          </a:p>
        </p:txBody>
      </p:sp>
      <p:grpSp>
        <p:nvGrpSpPr>
          <p:cNvPr id="13" name="Group 13"/>
          <p:cNvGrpSpPr/>
          <p:nvPr/>
        </p:nvGrpSpPr>
        <p:grpSpPr>
          <a:xfrm>
            <a:off x="1600200" y="5806180"/>
            <a:ext cx="1170029" cy="532473"/>
            <a:chOff x="0" y="0"/>
            <a:chExt cx="7245335" cy="3230880"/>
          </a:xfrm>
        </p:grpSpPr>
        <p:sp>
          <p:nvSpPr>
            <p:cNvPr id="14" name="Freeform 14"/>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669933"/>
            </a:solidFill>
          </p:spPr>
        </p:sp>
      </p:grpSp>
      <p:sp>
        <p:nvSpPr>
          <p:cNvPr id="15" name="TextBox 15"/>
          <p:cNvSpPr txBox="1"/>
          <p:nvPr/>
        </p:nvSpPr>
        <p:spPr>
          <a:xfrm>
            <a:off x="3220507" y="5798046"/>
            <a:ext cx="13030200" cy="3231654"/>
          </a:xfrm>
          <a:prstGeom prst="rect">
            <a:avLst/>
          </a:prstGeom>
        </p:spPr>
        <p:txBody>
          <a:bodyPr wrap="square" lIns="0" tIns="0" rIns="0" bIns="0" rtlCol="0" anchor="t">
            <a:spAutoFit/>
          </a:bodyPr>
          <a:lstStyle/>
          <a:p>
            <a:r>
              <a:rPr lang="lv-LV" sz="3000" b="1" dirty="0">
                <a:solidFill>
                  <a:srgbClr val="1F2B45"/>
                </a:solidFill>
                <a:latin typeface="Raleway" panose="020B0604020202020204" charset="-70"/>
              </a:rPr>
              <a:t>VSAA nodrošina iespēju, ka </a:t>
            </a:r>
            <a:r>
              <a:rPr lang="lv-LV" sz="3000" dirty="0" err="1">
                <a:solidFill>
                  <a:srgbClr val="1F2B45"/>
                </a:solidFill>
                <a:latin typeface="Raleway" panose="020B0604020202020204" charset="-70"/>
              </a:rPr>
              <a:t>fondēto</a:t>
            </a:r>
            <a:r>
              <a:rPr lang="lv-LV" sz="3000" dirty="0">
                <a:solidFill>
                  <a:srgbClr val="1F2B45"/>
                </a:solidFill>
                <a:latin typeface="Raleway" panose="020B0604020202020204" charset="-70"/>
              </a:rPr>
              <a:t> pensiju shēmas </a:t>
            </a:r>
            <a:r>
              <a:rPr lang="lv-LV" sz="3000" b="1" dirty="0">
                <a:solidFill>
                  <a:srgbClr val="1F2B45"/>
                </a:solidFill>
                <a:latin typeface="Raleway" panose="020B0604020202020204" charset="-70"/>
              </a:rPr>
              <a:t>dalībnieka konta izraksts </a:t>
            </a:r>
            <a:r>
              <a:rPr lang="lv-LV" sz="3000" dirty="0">
                <a:solidFill>
                  <a:srgbClr val="1F2B45"/>
                </a:solidFill>
                <a:latin typeface="Raleway" panose="020B0604020202020204" charset="-70"/>
              </a:rPr>
              <a:t>papildus valsts pārvaldes pakalpojumu portālam www.latvija.gov.lv </a:t>
            </a:r>
            <a:r>
              <a:rPr lang="lv-LV" sz="3000" b="1" dirty="0">
                <a:solidFill>
                  <a:srgbClr val="1F2B45"/>
                </a:solidFill>
                <a:latin typeface="Raleway" panose="020B0604020202020204" charset="-70"/>
              </a:rPr>
              <a:t>var tikt nodots</a:t>
            </a:r>
            <a:r>
              <a:rPr lang="lv-LV" sz="3000" dirty="0">
                <a:solidFill>
                  <a:srgbClr val="1F2B45"/>
                </a:solidFill>
                <a:latin typeface="Raleway" panose="020B0604020202020204" charset="-70"/>
              </a:rPr>
              <a:t> </a:t>
            </a:r>
            <a:r>
              <a:rPr lang="lv-LV" sz="3000" dirty="0" err="1">
                <a:solidFill>
                  <a:srgbClr val="1F2B45"/>
                </a:solidFill>
                <a:latin typeface="Raleway" panose="020B0604020202020204" charset="-70"/>
              </a:rPr>
              <a:t>fondēto</a:t>
            </a:r>
            <a:r>
              <a:rPr lang="lv-LV" sz="3000" dirty="0">
                <a:solidFill>
                  <a:srgbClr val="1F2B45"/>
                </a:solidFill>
                <a:latin typeface="Raleway" panose="020B0604020202020204" charset="-70"/>
              </a:rPr>
              <a:t> pensiju shēmas </a:t>
            </a:r>
            <a:r>
              <a:rPr lang="lv-LV" sz="3000" b="1" dirty="0">
                <a:solidFill>
                  <a:srgbClr val="1F2B45"/>
                </a:solidFill>
                <a:latin typeface="Raleway" panose="020B0604020202020204" charset="-70"/>
              </a:rPr>
              <a:t>līdzekļu pārvaldītājam vai personai, kas ir tiesīga sniegt maksājumu pakalpojumu vai konta informācijas pakalpojumu</a:t>
            </a:r>
            <a:r>
              <a:rPr lang="lv-LV" sz="3000" dirty="0">
                <a:solidFill>
                  <a:srgbClr val="1F2B45"/>
                </a:solidFill>
                <a:latin typeface="Raleway" panose="020B0604020202020204" charset="-70"/>
              </a:rPr>
              <a:t> saskaņā ar Maksājumu pakalpojumu un elektroniskās naudas likumu, atspoguļošanai citā drošā tiešsaistes risinājumā.</a:t>
            </a:r>
          </a:p>
        </p:txBody>
      </p:sp>
      <p:sp>
        <p:nvSpPr>
          <p:cNvPr id="17" name="TextBox 17"/>
          <p:cNvSpPr txBox="1"/>
          <p:nvPr/>
        </p:nvSpPr>
        <p:spPr>
          <a:xfrm>
            <a:off x="900000" y="720000"/>
            <a:ext cx="10515600" cy="771575"/>
          </a:xfrm>
          <a:prstGeom prst="rect">
            <a:avLst/>
          </a:prstGeom>
        </p:spPr>
        <p:txBody>
          <a:bodyPr wrap="square" lIns="0" tIns="0" rIns="0" bIns="0" rtlCol="0" anchor="t">
            <a:spAutoFit/>
          </a:bodyPr>
          <a:lstStyle/>
          <a:p>
            <a:pPr>
              <a:lnSpc>
                <a:spcPts val="5900"/>
              </a:lnSpc>
            </a:pPr>
            <a:r>
              <a:rPr lang="lv-LV" sz="5000" dirty="0">
                <a:solidFill>
                  <a:srgbClr val="B65E28"/>
                </a:solidFill>
                <a:latin typeface="Raleway Bold" panose="020B0604020202020204" charset="-70"/>
              </a:rPr>
              <a:t>Izmaiņas no 01.07.2024.</a:t>
            </a:r>
            <a:endParaRPr lang="en-US" sz="5000" dirty="0">
              <a:solidFill>
                <a:srgbClr val="B65E28"/>
              </a:solidFill>
              <a:latin typeface="Raleway Bold" panose="020B0604020202020204" charset="-70"/>
            </a:endParaRPr>
          </a:p>
        </p:txBody>
      </p:sp>
      <p:sp>
        <p:nvSpPr>
          <p:cNvPr id="23" name="AutoShape 8"/>
          <p:cNvSpPr/>
          <p:nvPr/>
        </p:nvSpPr>
        <p:spPr>
          <a:xfrm>
            <a:off x="16543131" y="0"/>
            <a:ext cx="1744869" cy="3493764"/>
          </a:xfrm>
          <a:prstGeom prst="rect">
            <a:avLst/>
          </a:prstGeom>
          <a:solidFill>
            <a:srgbClr val="1F2B45"/>
          </a:solidFill>
        </p:spPr>
      </p:sp>
      <p:sp>
        <p:nvSpPr>
          <p:cNvPr id="24" name="AutoShape 9"/>
          <p:cNvSpPr/>
          <p:nvPr/>
        </p:nvSpPr>
        <p:spPr>
          <a:xfrm>
            <a:off x="0" y="9040963"/>
            <a:ext cx="2454179" cy="1246037"/>
          </a:xfrm>
          <a:prstGeom prst="rect">
            <a:avLst/>
          </a:prstGeom>
          <a:solidFill>
            <a:srgbClr val="669933"/>
          </a:solidFill>
        </p:spPr>
      </p:sp>
      <p:grpSp>
        <p:nvGrpSpPr>
          <p:cNvPr id="25" name="Group 10"/>
          <p:cNvGrpSpPr/>
          <p:nvPr/>
        </p:nvGrpSpPr>
        <p:grpSpPr>
          <a:xfrm>
            <a:off x="1600200" y="2088007"/>
            <a:ext cx="1170029" cy="532473"/>
            <a:chOff x="0" y="0"/>
            <a:chExt cx="7245335" cy="3230880"/>
          </a:xfrm>
        </p:grpSpPr>
        <p:sp>
          <p:nvSpPr>
            <p:cNvPr id="26" name="Freeform 11"/>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669933"/>
            </a:solidFill>
          </p:spPr>
        </p:sp>
      </p:grpSp>
      <p:sp>
        <p:nvSpPr>
          <p:cNvPr id="20" name="TextBox 19"/>
          <p:cNvSpPr txBox="1"/>
          <p:nvPr/>
        </p:nvSpPr>
        <p:spPr>
          <a:xfrm>
            <a:off x="108000" y="9828000"/>
            <a:ext cx="2133600" cy="400110"/>
          </a:xfrm>
          <a:prstGeom prst="rect">
            <a:avLst/>
          </a:prstGeom>
          <a:noFill/>
        </p:spPr>
        <p:txBody>
          <a:bodyPr wrap="square" rtlCol="0">
            <a:spAutoFit/>
          </a:bodyPr>
          <a:lstStyle/>
          <a:p>
            <a:pPr algn="ctr"/>
            <a:r>
              <a:rPr lang="lv-LV" sz="2000" b="1" dirty="0">
                <a:solidFill>
                  <a:schemeClr val="bg1"/>
                </a:solidFill>
                <a:latin typeface="Raleway" panose="020B0604020202020204" charset="-70"/>
              </a:rPr>
              <a:t>2025. gada maijs</a:t>
            </a:r>
          </a:p>
        </p:txBody>
      </p:sp>
      <p:sp>
        <p:nvSpPr>
          <p:cNvPr id="27" name="TextBox 26"/>
          <p:cNvSpPr txBox="1"/>
          <p:nvPr/>
        </p:nvSpPr>
        <p:spPr>
          <a:xfrm>
            <a:off x="17604000" y="9828000"/>
            <a:ext cx="609600" cy="400110"/>
          </a:xfrm>
          <a:prstGeom prst="rect">
            <a:avLst/>
          </a:prstGeom>
          <a:noFill/>
        </p:spPr>
        <p:txBody>
          <a:bodyPr wrap="square" rtlCol="0">
            <a:spAutoFit/>
          </a:bodyPr>
          <a:lstStyle/>
          <a:p>
            <a:pPr algn="r"/>
            <a:r>
              <a:rPr lang="lv-LV" sz="2000" b="1" dirty="0">
                <a:solidFill>
                  <a:srgbClr val="1F2B45"/>
                </a:solidFill>
                <a:latin typeface="Raleway" panose="020B0604020202020204" charset="-70"/>
              </a:rPr>
              <a:t>2</a:t>
            </a:r>
          </a:p>
        </p:txBody>
      </p:sp>
    </p:spTree>
    <p:extLst>
      <p:ext uri="{BB962C8B-B14F-4D97-AF65-F5344CB8AC3E}">
        <p14:creationId xmlns:p14="http://schemas.microsoft.com/office/powerpoint/2010/main" val="296290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14401" y="2171700"/>
            <a:ext cx="13374058" cy="498598"/>
          </a:xfrm>
          <a:prstGeom prst="rect">
            <a:avLst/>
          </a:prstGeom>
        </p:spPr>
        <p:txBody>
          <a:bodyPr lIns="0" tIns="0" rIns="0" bIns="0" rtlCol="0" anchor="t">
            <a:spAutoFit/>
          </a:bodyPr>
          <a:lstStyle/>
          <a:p>
            <a:pPr>
              <a:lnSpc>
                <a:spcPts val="4079"/>
              </a:lnSpc>
            </a:pPr>
            <a:r>
              <a:rPr lang="en-US" sz="3400" dirty="0">
                <a:solidFill>
                  <a:srgbClr val="1F2B45"/>
                </a:solidFill>
                <a:latin typeface="Raleway Bold"/>
              </a:rPr>
              <a:t>KOPĒJAIS PENSIJAS KAPITĀLS IR 20% NO IENĀKUMIEM:</a:t>
            </a:r>
          </a:p>
        </p:txBody>
      </p:sp>
      <p:sp>
        <p:nvSpPr>
          <p:cNvPr id="5" name="TextBox 5"/>
          <p:cNvSpPr txBox="1"/>
          <p:nvPr/>
        </p:nvSpPr>
        <p:spPr>
          <a:xfrm>
            <a:off x="914400" y="4850109"/>
            <a:ext cx="16916400" cy="961097"/>
          </a:xfrm>
          <a:prstGeom prst="rect">
            <a:avLst/>
          </a:prstGeom>
        </p:spPr>
        <p:txBody>
          <a:bodyPr wrap="square" lIns="0" tIns="0" rIns="0" bIns="0" rtlCol="0" anchor="t">
            <a:spAutoFit/>
          </a:bodyPr>
          <a:lstStyle/>
          <a:p>
            <a:pPr>
              <a:lnSpc>
                <a:spcPts val="3919"/>
              </a:lnSpc>
            </a:pPr>
            <a:r>
              <a:rPr lang="lv-LV" sz="2800" dirty="0">
                <a:latin typeface="Raleway"/>
              </a:rPr>
              <a:t>Sākot no 2020. gada ienākumiem pensiju 2. līmenī vairs netiek pārskaitītas obligātās iemaksas no sociālās apdrošināšanas speciālajiem budžetiem un valsts pamatbudžeta. </a:t>
            </a:r>
          </a:p>
        </p:txBody>
      </p:sp>
      <p:sp>
        <p:nvSpPr>
          <p:cNvPr id="6" name="TextBox 6"/>
          <p:cNvSpPr txBox="1"/>
          <p:nvPr/>
        </p:nvSpPr>
        <p:spPr>
          <a:xfrm>
            <a:off x="3733800" y="6535584"/>
            <a:ext cx="5595058" cy="498598"/>
          </a:xfrm>
          <a:prstGeom prst="rect">
            <a:avLst/>
          </a:prstGeom>
        </p:spPr>
        <p:txBody>
          <a:bodyPr lIns="0" tIns="0" rIns="0" bIns="0" rtlCol="0" anchor="t">
            <a:spAutoFit/>
          </a:bodyPr>
          <a:lstStyle/>
          <a:p>
            <a:pPr>
              <a:lnSpc>
                <a:spcPts val="4079"/>
              </a:lnSpc>
            </a:pPr>
            <a:r>
              <a:rPr lang="en-US" sz="3400" dirty="0">
                <a:solidFill>
                  <a:srgbClr val="1F2B45"/>
                </a:solidFill>
                <a:latin typeface="Raleway Bold"/>
              </a:rPr>
              <a:t>PIEMĒRS: </a:t>
            </a:r>
          </a:p>
        </p:txBody>
      </p:sp>
      <p:sp>
        <p:nvSpPr>
          <p:cNvPr id="7" name="TextBox 7"/>
          <p:cNvSpPr txBox="1"/>
          <p:nvPr/>
        </p:nvSpPr>
        <p:spPr>
          <a:xfrm>
            <a:off x="3733800" y="7196569"/>
            <a:ext cx="12348289" cy="990918"/>
          </a:xfrm>
          <a:prstGeom prst="rect">
            <a:avLst/>
          </a:prstGeom>
        </p:spPr>
        <p:txBody>
          <a:bodyPr lIns="0" tIns="0" rIns="0" bIns="0" rtlCol="0" anchor="t">
            <a:spAutoFit/>
          </a:bodyPr>
          <a:lstStyle/>
          <a:p>
            <a:pPr>
              <a:lnSpc>
                <a:spcPts val="3919"/>
              </a:lnSpc>
            </a:pPr>
            <a:r>
              <a:rPr lang="lv-LV" sz="2799" dirty="0">
                <a:solidFill>
                  <a:srgbClr val="1F2B45"/>
                </a:solidFill>
                <a:latin typeface="Raleway"/>
              </a:rPr>
              <a:t>Persona ir darba ņēmējs, un no 01.02.2024. līdz 31.03.2024. tiek piešķirts bezdarbnieka pabalsts.</a:t>
            </a:r>
          </a:p>
        </p:txBody>
      </p:sp>
      <p:grpSp>
        <p:nvGrpSpPr>
          <p:cNvPr id="10" name="Group 10"/>
          <p:cNvGrpSpPr/>
          <p:nvPr/>
        </p:nvGrpSpPr>
        <p:grpSpPr>
          <a:xfrm>
            <a:off x="1486569" y="3009900"/>
            <a:ext cx="1170029" cy="532473"/>
            <a:chOff x="0" y="0"/>
            <a:chExt cx="7245335" cy="3230880"/>
          </a:xfrm>
        </p:grpSpPr>
        <p:sp>
          <p:nvSpPr>
            <p:cNvPr id="11" name="Freeform 11"/>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669933"/>
            </a:solidFill>
          </p:spPr>
        </p:sp>
      </p:grpSp>
      <p:sp>
        <p:nvSpPr>
          <p:cNvPr id="12" name="TextBox 12"/>
          <p:cNvSpPr txBox="1"/>
          <p:nvPr/>
        </p:nvSpPr>
        <p:spPr>
          <a:xfrm>
            <a:off x="3090391" y="2999224"/>
            <a:ext cx="12991698" cy="495970"/>
          </a:xfrm>
          <a:prstGeom prst="rect">
            <a:avLst/>
          </a:prstGeom>
        </p:spPr>
        <p:txBody>
          <a:bodyPr wrap="square" lIns="0" tIns="0" rIns="0" bIns="0" rtlCol="0" anchor="t">
            <a:spAutoFit/>
          </a:bodyPr>
          <a:lstStyle/>
          <a:p>
            <a:pPr>
              <a:lnSpc>
                <a:spcPts val="4200"/>
              </a:lnSpc>
              <a:tabLst>
                <a:tab pos="8343900" algn="l"/>
              </a:tabLst>
            </a:pPr>
            <a:r>
              <a:rPr lang="lv-LV" sz="3000" dirty="0">
                <a:solidFill>
                  <a:srgbClr val="1F2B45"/>
                </a:solidFill>
                <a:latin typeface="Raleway Bold"/>
              </a:rPr>
              <a:t>14% pensiju 1. līmenis 	15% pensiju 1. līmenis</a:t>
            </a:r>
          </a:p>
        </p:txBody>
      </p:sp>
      <p:grpSp>
        <p:nvGrpSpPr>
          <p:cNvPr id="13" name="Group 13"/>
          <p:cNvGrpSpPr/>
          <p:nvPr/>
        </p:nvGrpSpPr>
        <p:grpSpPr>
          <a:xfrm>
            <a:off x="1486569" y="3816339"/>
            <a:ext cx="1170029" cy="532473"/>
            <a:chOff x="0" y="0"/>
            <a:chExt cx="7245335" cy="3230880"/>
          </a:xfrm>
        </p:grpSpPr>
        <p:sp>
          <p:nvSpPr>
            <p:cNvPr id="14" name="Freeform 14"/>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669933"/>
            </a:solidFill>
          </p:spPr>
        </p:sp>
      </p:grpSp>
      <p:sp>
        <p:nvSpPr>
          <p:cNvPr id="15" name="TextBox 15"/>
          <p:cNvSpPr txBox="1"/>
          <p:nvPr/>
        </p:nvSpPr>
        <p:spPr>
          <a:xfrm>
            <a:off x="3090391" y="3813797"/>
            <a:ext cx="13140209" cy="495970"/>
          </a:xfrm>
          <a:prstGeom prst="rect">
            <a:avLst/>
          </a:prstGeom>
        </p:spPr>
        <p:txBody>
          <a:bodyPr wrap="square" lIns="0" tIns="0" rIns="0" bIns="0" rtlCol="0" anchor="t">
            <a:spAutoFit/>
          </a:bodyPr>
          <a:lstStyle/>
          <a:p>
            <a:pPr>
              <a:lnSpc>
                <a:spcPts val="4200"/>
              </a:lnSpc>
              <a:tabLst>
                <a:tab pos="8343900" algn="l"/>
              </a:tabLst>
            </a:pPr>
            <a:r>
              <a:rPr lang="en-US" sz="3000" dirty="0">
                <a:solidFill>
                  <a:srgbClr val="1F2B45"/>
                </a:solidFill>
                <a:latin typeface="Raleway Bold"/>
              </a:rPr>
              <a:t>6% </a:t>
            </a:r>
            <a:r>
              <a:rPr lang="lv-LV" sz="3000" dirty="0">
                <a:solidFill>
                  <a:srgbClr val="1F2B45"/>
                </a:solidFill>
                <a:latin typeface="Raleway Bold"/>
              </a:rPr>
              <a:t>pensiju 2. līmenis 	5</a:t>
            </a:r>
            <a:r>
              <a:rPr lang="en-US" sz="3000" dirty="0">
                <a:solidFill>
                  <a:srgbClr val="1F2B45"/>
                </a:solidFill>
                <a:latin typeface="Raleway Bold"/>
              </a:rPr>
              <a:t>% </a:t>
            </a:r>
            <a:r>
              <a:rPr lang="lv-LV" sz="3000" dirty="0">
                <a:solidFill>
                  <a:srgbClr val="1F2B45"/>
                </a:solidFill>
                <a:latin typeface="Raleway Bold"/>
              </a:rPr>
              <a:t>pensiju 2. līmenis</a:t>
            </a:r>
          </a:p>
        </p:txBody>
      </p:sp>
      <p:sp>
        <p:nvSpPr>
          <p:cNvPr id="16" name="TextBox 16"/>
          <p:cNvSpPr txBox="1"/>
          <p:nvPr/>
        </p:nvSpPr>
        <p:spPr>
          <a:xfrm>
            <a:off x="3733800" y="8323443"/>
            <a:ext cx="13410943" cy="1377890"/>
          </a:xfrm>
          <a:prstGeom prst="rect">
            <a:avLst/>
          </a:prstGeom>
        </p:spPr>
        <p:txBody>
          <a:bodyPr lIns="0" tIns="0" rIns="0" bIns="0" rtlCol="0" anchor="t">
            <a:spAutoFit/>
          </a:bodyPr>
          <a:lstStyle/>
          <a:p>
            <a:pPr>
              <a:lnSpc>
                <a:spcPts val="3640"/>
              </a:lnSpc>
            </a:pPr>
            <a:r>
              <a:rPr lang="lv-LV" sz="2800" dirty="0">
                <a:solidFill>
                  <a:srgbClr val="1F2B45"/>
                </a:solidFill>
                <a:latin typeface="Raleway Bold"/>
              </a:rPr>
              <a:t>Persona vecuma pensijai tiks apdrošināta:</a:t>
            </a:r>
          </a:p>
          <a:p>
            <a:pPr marL="561341" lvl="1" indent="-280670">
              <a:lnSpc>
                <a:spcPts val="3640"/>
              </a:lnSpc>
              <a:buFont typeface="Arial"/>
              <a:buChar char="•"/>
            </a:pPr>
            <a:r>
              <a:rPr lang="lv-LV" sz="2800" dirty="0">
                <a:solidFill>
                  <a:srgbClr val="1F2B45"/>
                </a:solidFill>
                <a:latin typeface="Raleway"/>
              </a:rPr>
              <a:t>janvārī – 14% pensiju 1. līmenī un 6% pensiju 2. līmenī;</a:t>
            </a:r>
          </a:p>
          <a:p>
            <a:pPr marL="561341" lvl="1" indent="-280670">
              <a:lnSpc>
                <a:spcPts val="3640"/>
              </a:lnSpc>
              <a:buFont typeface="Arial"/>
              <a:buChar char="•"/>
            </a:pPr>
            <a:r>
              <a:rPr lang="lv-LV" sz="2800" dirty="0">
                <a:solidFill>
                  <a:srgbClr val="1F2B45"/>
                </a:solidFill>
                <a:latin typeface="Raleway"/>
              </a:rPr>
              <a:t>februārī, martā – 20% pensiju 1. līmenī.</a:t>
            </a:r>
          </a:p>
        </p:txBody>
      </p:sp>
      <p:sp>
        <p:nvSpPr>
          <p:cNvPr id="17" name="TextBox 17"/>
          <p:cNvSpPr txBox="1"/>
          <p:nvPr/>
        </p:nvSpPr>
        <p:spPr>
          <a:xfrm>
            <a:off x="900000" y="720000"/>
            <a:ext cx="12615718" cy="771575"/>
          </a:xfrm>
          <a:prstGeom prst="rect">
            <a:avLst/>
          </a:prstGeom>
        </p:spPr>
        <p:txBody>
          <a:bodyPr lIns="0" tIns="0" rIns="0" bIns="0" rtlCol="0" anchor="t">
            <a:spAutoFit/>
          </a:bodyPr>
          <a:lstStyle/>
          <a:p>
            <a:pPr>
              <a:lnSpc>
                <a:spcPts val="5900"/>
              </a:lnSpc>
            </a:pPr>
            <a:r>
              <a:rPr lang="en-US" sz="5000" dirty="0">
                <a:solidFill>
                  <a:srgbClr val="B65E28"/>
                </a:solidFill>
                <a:latin typeface="Raleway Bold" panose="020B0604020202020204" charset="-70"/>
              </a:rPr>
              <a:t>APDROŠINĀŠANA VECUMA PENSIJAI</a:t>
            </a:r>
          </a:p>
        </p:txBody>
      </p:sp>
      <p:sp>
        <p:nvSpPr>
          <p:cNvPr id="18" name="AutoShape 8"/>
          <p:cNvSpPr/>
          <p:nvPr/>
        </p:nvSpPr>
        <p:spPr>
          <a:xfrm>
            <a:off x="16543131" y="0"/>
            <a:ext cx="1744869" cy="3493764"/>
          </a:xfrm>
          <a:prstGeom prst="rect">
            <a:avLst/>
          </a:prstGeom>
          <a:solidFill>
            <a:srgbClr val="1F2B45"/>
          </a:solidFill>
        </p:spPr>
      </p:sp>
      <p:sp>
        <p:nvSpPr>
          <p:cNvPr id="19" name="AutoShape 9"/>
          <p:cNvSpPr/>
          <p:nvPr/>
        </p:nvSpPr>
        <p:spPr>
          <a:xfrm>
            <a:off x="0" y="9040963"/>
            <a:ext cx="2454179" cy="1246037"/>
          </a:xfrm>
          <a:prstGeom prst="rect">
            <a:avLst/>
          </a:prstGeom>
          <a:solidFill>
            <a:srgbClr val="669933"/>
          </a:solidFill>
        </p:spPr>
      </p:sp>
      <p:sp>
        <p:nvSpPr>
          <p:cNvPr id="20" name="Rectangle 19"/>
          <p:cNvSpPr/>
          <p:nvPr/>
        </p:nvSpPr>
        <p:spPr>
          <a:xfrm>
            <a:off x="3400426" y="6276600"/>
            <a:ext cx="14430374" cy="3591299"/>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TextBox 20"/>
          <p:cNvSpPr txBox="1"/>
          <p:nvPr/>
        </p:nvSpPr>
        <p:spPr>
          <a:xfrm>
            <a:off x="108000" y="9828000"/>
            <a:ext cx="2133600" cy="400110"/>
          </a:xfrm>
          <a:prstGeom prst="rect">
            <a:avLst/>
          </a:prstGeom>
          <a:noFill/>
        </p:spPr>
        <p:txBody>
          <a:bodyPr wrap="square" rtlCol="0">
            <a:spAutoFit/>
          </a:bodyPr>
          <a:lstStyle/>
          <a:p>
            <a:pPr algn="ctr"/>
            <a:r>
              <a:rPr lang="lv-LV" sz="2000" b="1" dirty="0">
                <a:solidFill>
                  <a:schemeClr val="bg1"/>
                </a:solidFill>
                <a:latin typeface="Raleway" panose="020B0604020202020204" charset="-70"/>
              </a:rPr>
              <a:t>2025. gada maijs</a:t>
            </a:r>
          </a:p>
        </p:txBody>
      </p:sp>
      <p:sp>
        <p:nvSpPr>
          <p:cNvPr id="23" name="TextBox 22"/>
          <p:cNvSpPr txBox="1"/>
          <p:nvPr/>
        </p:nvSpPr>
        <p:spPr>
          <a:xfrm>
            <a:off x="17604000" y="9828000"/>
            <a:ext cx="609600" cy="400110"/>
          </a:xfrm>
          <a:prstGeom prst="rect">
            <a:avLst/>
          </a:prstGeom>
          <a:noFill/>
        </p:spPr>
        <p:txBody>
          <a:bodyPr wrap="square" rtlCol="0">
            <a:spAutoFit/>
          </a:bodyPr>
          <a:lstStyle/>
          <a:p>
            <a:pPr algn="r"/>
            <a:r>
              <a:rPr lang="lv-LV" sz="2000" b="1" dirty="0">
                <a:solidFill>
                  <a:srgbClr val="1F2B45"/>
                </a:solidFill>
                <a:latin typeface="Raleway" panose="020B0604020202020204" charset="-70"/>
              </a:rPr>
              <a:t>3</a:t>
            </a:r>
          </a:p>
        </p:txBody>
      </p:sp>
      <p:sp>
        <p:nvSpPr>
          <p:cNvPr id="2" name="Rectangle 1"/>
          <p:cNvSpPr/>
          <p:nvPr/>
        </p:nvSpPr>
        <p:spPr>
          <a:xfrm>
            <a:off x="8077200" y="3390900"/>
            <a:ext cx="3320342" cy="630942"/>
          </a:xfrm>
          <a:prstGeom prst="rect">
            <a:avLst/>
          </a:prstGeom>
        </p:spPr>
        <p:txBody>
          <a:bodyPr wrap="square">
            <a:spAutoFit/>
          </a:bodyPr>
          <a:lstStyle/>
          <a:p>
            <a:pPr algn="ctr">
              <a:lnSpc>
                <a:spcPts val="4200"/>
              </a:lnSpc>
            </a:pPr>
            <a:r>
              <a:rPr lang="lv-LV" sz="4000" dirty="0">
                <a:solidFill>
                  <a:srgbClr val="FF0000"/>
                </a:solidFill>
                <a:latin typeface="Raleway Bold"/>
              </a:rPr>
              <a:t>!</a:t>
            </a:r>
            <a:r>
              <a:rPr lang="lv-LV" sz="3000" dirty="0">
                <a:solidFill>
                  <a:srgbClr val="FF0000"/>
                </a:solidFill>
                <a:latin typeface="Raleway Bold"/>
              </a:rPr>
              <a:t> </a:t>
            </a:r>
            <a:r>
              <a:rPr lang="lv-LV" sz="3000" dirty="0">
                <a:solidFill>
                  <a:srgbClr val="1F2B45"/>
                </a:solidFill>
                <a:latin typeface="Raleway Bold"/>
              </a:rPr>
              <a:t>no 2025. gada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3979001" y="7196569"/>
            <a:ext cx="12348289" cy="460960"/>
          </a:xfrm>
          <a:prstGeom prst="rect">
            <a:avLst/>
          </a:prstGeom>
        </p:spPr>
        <p:txBody>
          <a:bodyPr lIns="0" tIns="0" rIns="0" bIns="0" rtlCol="0" anchor="t">
            <a:spAutoFit/>
          </a:bodyPr>
          <a:lstStyle/>
          <a:p>
            <a:pPr>
              <a:lnSpc>
                <a:spcPts val="3919"/>
              </a:lnSpc>
            </a:pPr>
            <a:endParaRPr lang="en-US" sz="2799" spc="27" dirty="0">
              <a:solidFill>
                <a:srgbClr val="1F2B45"/>
              </a:solidFill>
              <a:latin typeface="Raleway"/>
            </a:endParaRPr>
          </a:p>
        </p:txBody>
      </p:sp>
      <p:sp>
        <p:nvSpPr>
          <p:cNvPr id="12" name="TextBox 12"/>
          <p:cNvSpPr txBox="1"/>
          <p:nvPr/>
        </p:nvSpPr>
        <p:spPr>
          <a:xfrm>
            <a:off x="3204023" y="2088007"/>
            <a:ext cx="11462221" cy="1384995"/>
          </a:xfrm>
          <a:prstGeom prst="rect">
            <a:avLst/>
          </a:prstGeom>
        </p:spPr>
        <p:txBody>
          <a:bodyPr wrap="square" lIns="0" tIns="0" rIns="0" bIns="0" rtlCol="0" anchor="t">
            <a:spAutoFit/>
          </a:bodyPr>
          <a:lstStyle/>
          <a:p>
            <a:pPr>
              <a:defRPr/>
            </a:pPr>
            <a:r>
              <a:rPr lang="lv-LV" sz="3000" b="1" dirty="0">
                <a:solidFill>
                  <a:srgbClr val="1F2B45"/>
                </a:solidFill>
                <a:latin typeface="Raleway Bold" panose="020B0604020202020204" charset="-70"/>
              </a:rPr>
              <a:t>Brīvprātīgie </a:t>
            </a:r>
            <a:r>
              <a:rPr lang="lv-LV" sz="3000" dirty="0">
                <a:solidFill>
                  <a:srgbClr val="1F2B45"/>
                </a:solidFill>
                <a:latin typeface="Raleway Bold"/>
              </a:rPr>
              <a:t>–</a:t>
            </a:r>
            <a:r>
              <a:rPr lang="lv-LV" sz="3000" b="1" dirty="0">
                <a:solidFill>
                  <a:srgbClr val="1F2B45"/>
                </a:solidFill>
                <a:latin typeface="Raleway Bold" panose="020B0604020202020204" charset="-70"/>
              </a:rPr>
              <a:t> sociāli apdrošinātās personas, kuras dzimušas </a:t>
            </a:r>
            <a:r>
              <a:rPr lang="pt-BR" sz="3000" b="1" dirty="0">
                <a:solidFill>
                  <a:srgbClr val="1F2B45"/>
                </a:solidFill>
                <a:latin typeface="Raleway Bold" panose="020B0604020202020204" charset="-70"/>
              </a:rPr>
              <a:t>no 1951. </a:t>
            </a:r>
            <a:r>
              <a:rPr lang="lv-LV" sz="3000" b="1" dirty="0">
                <a:solidFill>
                  <a:srgbClr val="1F2B45"/>
                </a:solidFill>
                <a:latin typeface="Raleway Bold" panose="020B0604020202020204" charset="-70"/>
              </a:rPr>
              <a:t>gada</a:t>
            </a:r>
            <a:r>
              <a:rPr lang="pt-BR" sz="3000" b="1" dirty="0">
                <a:solidFill>
                  <a:srgbClr val="1F2B45"/>
                </a:solidFill>
                <a:latin typeface="Raleway Bold" panose="020B0604020202020204" charset="-70"/>
              </a:rPr>
              <a:t> 2. </a:t>
            </a:r>
            <a:r>
              <a:rPr lang="lv-LV" sz="3000" b="1" dirty="0">
                <a:solidFill>
                  <a:srgbClr val="1F2B45"/>
                </a:solidFill>
                <a:latin typeface="Raleway Bold" panose="020B0604020202020204" charset="-70"/>
              </a:rPr>
              <a:t>jūlija</a:t>
            </a:r>
            <a:r>
              <a:rPr lang="pt-BR" sz="3000" b="1" dirty="0">
                <a:solidFill>
                  <a:srgbClr val="1F2B45"/>
                </a:solidFill>
                <a:latin typeface="Raleway Bold" panose="020B0604020202020204" charset="-70"/>
              </a:rPr>
              <a:t> </a:t>
            </a:r>
            <a:r>
              <a:rPr lang="lv-LV" sz="3000" b="1" dirty="0">
                <a:solidFill>
                  <a:srgbClr val="1F2B45"/>
                </a:solidFill>
                <a:latin typeface="Raleway Bold" panose="020B0604020202020204" charset="-70"/>
              </a:rPr>
              <a:t>līdz</a:t>
            </a:r>
            <a:r>
              <a:rPr lang="pt-BR" sz="3000" b="1" dirty="0">
                <a:solidFill>
                  <a:srgbClr val="1F2B45"/>
                </a:solidFill>
                <a:latin typeface="Raleway Bold" panose="020B0604020202020204" charset="-70"/>
              </a:rPr>
              <a:t> 1971. </a:t>
            </a:r>
            <a:r>
              <a:rPr lang="lv-LV" sz="3000" b="1" dirty="0">
                <a:solidFill>
                  <a:srgbClr val="1F2B45"/>
                </a:solidFill>
                <a:latin typeface="Raleway Bold" panose="020B0604020202020204" charset="-70"/>
              </a:rPr>
              <a:t>gada</a:t>
            </a:r>
            <a:r>
              <a:rPr lang="pt-BR" sz="3000" b="1" dirty="0">
                <a:solidFill>
                  <a:srgbClr val="1F2B45"/>
                </a:solidFill>
                <a:latin typeface="Raleway Bold" panose="020B0604020202020204" charset="-70"/>
              </a:rPr>
              <a:t> 1. </a:t>
            </a:r>
            <a:r>
              <a:rPr lang="lv-LV" sz="3000" b="1" dirty="0">
                <a:solidFill>
                  <a:srgbClr val="1F2B45"/>
                </a:solidFill>
                <a:latin typeface="Raleway Bold" panose="020B0604020202020204" charset="-70"/>
              </a:rPr>
              <a:t>jūlijam </a:t>
            </a:r>
            <a:r>
              <a:rPr lang="lv-LV" sz="3000" dirty="0">
                <a:solidFill>
                  <a:srgbClr val="1F2B45"/>
                </a:solidFill>
                <a:latin typeface="Raleway" panose="020B0604020202020204" charset="-70"/>
              </a:rPr>
              <a:t>(tiek reģistrēti pēc personas iesnieguma saņemšanas)</a:t>
            </a:r>
          </a:p>
        </p:txBody>
      </p:sp>
      <p:grpSp>
        <p:nvGrpSpPr>
          <p:cNvPr id="13" name="Group 13"/>
          <p:cNvGrpSpPr/>
          <p:nvPr/>
        </p:nvGrpSpPr>
        <p:grpSpPr>
          <a:xfrm>
            <a:off x="1600200" y="3916807"/>
            <a:ext cx="1170029" cy="532473"/>
            <a:chOff x="0" y="0"/>
            <a:chExt cx="7245335" cy="3230880"/>
          </a:xfrm>
        </p:grpSpPr>
        <p:sp>
          <p:nvSpPr>
            <p:cNvPr id="14" name="Freeform 14"/>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669933"/>
            </a:solidFill>
          </p:spPr>
        </p:sp>
      </p:grpSp>
      <p:sp>
        <p:nvSpPr>
          <p:cNvPr id="15" name="TextBox 15"/>
          <p:cNvSpPr txBox="1"/>
          <p:nvPr/>
        </p:nvSpPr>
        <p:spPr>
          <a:xfrm>
            <a:off x="3220507" y="3908673"/>
            <a:ext cx="13030200" cy="1615827"/>
          </a:xfrm>
          <a:prstGeom prst="rect">
            <a:avLst/>
          </a:prstGeom>
        </p:spPr>
        <p:txBody>
          <a:bodyPr wrap="square" lIns="0" tIns="0" rIns="0" bIns="0" rtlCol="0" anchor="t">
            <a:spAutoFit/>
          </a:bodyPr>
          <a:lstStyle/>
          <a:p>
            <a:pPr>
              <a:lnSpc>
                <a:spcPts val="4200"/>
              </a:lnSpc>
            </a:pPr>
            <a:r>
              <a:rPr lang="lv-LV" sz="3000" dirty="0">
                <a:solidFill>
                  <a:srgbClr val="1F2B45"/>
                </a:solidFill>
                <a:latin typeface="Raleway Bold"/>
              </a:rPr>
              <a:t>Obligātie – sociāli apdrošinātās personas, kuras dzimušas </a:t>
            </a:r>
          </a:p>
          <a:p>
            <a:pPr>
              <a:lnSpc>
                <a:spcPts val="4200"/>
              </a:lnSpc>
            </a:pPr>
            <a:r>
              <a:rPr lang="lv-LV" sz="3000" dirty="0">
                <a:solidFill>
                  <a:srgbClr val="1F2B45"/>
                </a:solidFill>
                <a:latin typeface="Raleway Bold"/>
              </a:rPr>
              <a:t>pēc 1971. gada 1. jūlija </a:t>
            </a:r>
            <a:r>
              <a:rPr lang="lv-LV" sz="3000" dirty="0">
                <a:solidFill>
                  <a:srgbClr val="1F2B45"/>
                </a:solidFill>
                <a:latin typeface="Raleway" panose="020B0604020202020204" charset="-70"/>
              </a:rPr>
              <a:t>(tiek reģistrēti automātiski pēc sociāli apdrošinātās personas statusa iegūšanas)</a:t>
            </a:r>
          </a:p>
        </p:txBody>
      </p:sp>
      <p:sp>
        <p:nvSpPr>
          <p:cNvPr id="17" name="TextBox 17"/>
          <p:cNvSpPr txBox="1"/>
          <p:nvPr/>
        </p:nvSpPr>
        <p:spPr>
          <a:xfrm>
            <a:off x="900000" y="720000"/>
            <a:ext cx="10515600" cy="771575"/>
          </a:xfrm>
          <a:prstGeom prst="rect">
            <a:avLst/>
          </a:prstGeom>
        </p:spPr>
        <p:txBody>
          <a:bodyPr wrap="square" lIns="0" tIns="0" rIns="0" bIns="0" rtlCol="0" anchor="t">
            <a:spAutoFit/>
          </a:bodyPr>
          <a:lstStyle/>
          <a:p>
            <a:pPr>
              <a:lnSpc>
                <a:spcPts val="5900"/>
              </a:lnSpc>
            </a:pPr>
            <a:r>
              <a:rPr lang="lv-LV" sz="5000" dirty="0">
                <a:solidFill>
                  <a:srgbClr val="B65E28"/>
                </a:solidFill>
                <a:latin typeface="Raleway Bold" panose="020B0604020202020204" charset="-70"/>
              </a:rPr>
              <a:t>Pensiju 2. līmeņa dalībnieki</a:t>
            </a:r>
            <a:endParaRPr lang="en-US" sz="5000" dirty="0">
              <a:solidFill>
                <a:srgbClr val="B65E28"/>
              </a:solidFill>
              <a:latin typeface="Raleway Bold" panose="020B0604020202020204" charset="-70"/>
            </a:endParaRPr>
          </a:p>
        </p:txBody>
      </p:sp>
      <p:sp>
        <p:nvSpPr>
          <p:cNvPr id="18" name="Rectangle 17">
            <a:extLst>
              <a:ext uri="{FF2B5EF4-FFF2-40B4-BE49-F238E27FC236}">
                <a16:creationId xmlns:a16="http://schemas.microsoft.com/office/drawing/2014/main" id="{8E898C1E-6C69-4602-B841-FE5BFCFCA66C}"/>
              </a:ext>
            </a:extLst>
          </p:cNvPr>
          <p:cNvSpPr/>
          <p:nvPr/>
        </p:nvSpPr>
        <p:spPr>
          <a:xfrm>
            <a:off x="2977081" y="6548378"/>
            <a:ext cx="14853719" cy="2781211"/>
          </a:xfrm>
          <a:prstGeom prst="rect">
            <a:avLst/>
          </a:prstGeom>
        </p:spPr>
        <p:txBody>
          <a:bodyPr wrap="square">
            <a:spAutoFit/>
          </a:bodyPr>
          <a:lstStyle/>
          <a:p>
            <a:pPr indent="265113">
              <a:lnSpc>
                <a:spcPct val="150000"/>
              </a:lnSpc>
              <a:defRPr/>
            </a:pPr>
            <a:r>
              <a:rPr lang="lv-LV" sz="3000" dirty="0">
                <a:solidFill>
                  <a:srgbClr val="1F2B45"/>
                </a:solidFill>
                <a:latin typeface="Raleway" panose="020B0604020202020204" charset="-70"/>
              </a:rPr>
              <a:t>2024. gada 31. decembrī:</a:t>
            </a:r>
          </a:p>
          <a:p>
            <a:pPr indent="1257300">
              <a:lnSpc>
                <a:spcPct val="150000"/>
              </a:lnSpc>
              <a:defRPr/>
            </a:pPr>
            <a:r>
              <a:rPr lang="lv-LV" sz="3000" b="1" dirty="0">
                <a:solidFill>
                  <a:srgbClr val="1F2B45"/>
                </a:solidFill>
                <a:latin typeface="Raleway Bold" panose="020B0604020202020204" charset="-70"/>
              </a:rPr>
              <a:t>1 309 279</a:t>
            </a:r>
            <a:r>
              <a:rPr lang="en-US" sz="3000" b="1" dirty="0">
                <a:solidFill>
                  <a:srgbClr val="1F2B45"/>
                </a:solidFill>
                <a:latin typeface="Raleway" panose="020B0604020202020204" charset="-70"/>
              </a:rPr>
              <a:t> </a:t>
            </a:r>
            <a:r>
              <a:rPr lang="lv-LV" sz="3000" dirty="0">
                <a:solidFill>
                  <a:srgbClr val="1F2B45"/>
                </a:solidFill>
                <a:latin typeface="Raleway" panose="020B0604020202020204" charset="-70"/>
              </a:rPr>
              <a:t>dalībnieki, vidējais vecums </a:t>
            </a:r>
            <a:r>
              <a:rPr lang="lv-LV" sz="3000" b="1" dirty="0">
                <a:latin typeface="Raleway Bold" panose="020B0604020202020204" charset="-70"/>
              </a:rPr>
              <a:t>42,7</a:t>
            </a:r>
            <a:r>
              <a:rPr lang="lv-LV" sz="3000" dirty="0">
                <a:solidFill>
                  <a:srgbClr val="1F2B45"/>
                </a:solidFill>
                <a:latin typeface="Raleway" panose="020B0604020202020204" charset="-70"/>
              </a:rPr>
              <a:t> gadi </a:t>
            </a:r>
          </a:p>
          <a:p>
            <a:pPr marL="2786063" indent="-542925">
              <a:lnSpc>
                <a:spcPct val="150000"/>
              </a:lnSpc>
              <a:buFont typeface="Wingdings" panose="05000000000000000000" pitchFamily="2" charset="2"/>
              <a:buChar char="Ø"/>
              <a:defRPr/>
            </a:pPr>
            <a:r>
              <a:rPr lang="lv-LV" sz="3000" b="1" dirty="0">
                <a:solidFill>
                  <a:srgbClr val="1F2B45"/>
                </a:solidFill>
                <a:latin typeface="Raleway Bold" panose="020B0604020202020204" charset="-70"/>
              </a:rPr>
              <a:t>1 015 539 </a:t>
            </a:r>
            <a:r>
              <a:rPr lang="lv-LV" sz="3000" dirty="0">
                <a:solidFill>
                  <a:srgbClr val="1F2B45"/>
                </a:solidFill>
                <a:latin typeface="Raleway" panose="020B0604020202020204" charset="-70"/>
              </a:rPr>
              <a:t>jeb</a:t>
            </a:r>
            <a:r>
              <a:rPr lang="lv-LV" sz="3000" b="1" dirty="0">
                <a:solidFill>
                  <a:srgbClr val="1F2B45"/>
                </a:solidFill>
                <a:latin typeface="Raleway" panose="020B0604020202020204" charset="-70"/>
              </a:rPr>
              <a:t> </a:t>
            </a:r>
            <a:r>
              <a:rPr lang="lv-LV" sz="3000" b="1" dirty="0">
                <a:latin typeface="Raleway Bold" panose="020B0604020202020204" charset="-70"/>
              </a:rPr>
              <a:t>77,6</a:t>
            </a:r>
            <a:r>
              <a:rPr lang="lv-LV" sz="3000" b="1" dirty="0">
                <a:solidFill>
                  <a:srgbClr val="1F2B45"/>
                </a:solidFill>
                <a:latin typeface="Raleway Bold" panose="020B0604020202020204" charset="-70"/>
              </a:rPr>
              <a:t>%</a:t>
            </a:r>
            <a:r>
              <a:rPr lang="lv-LV" sz="3000" b="1" dirty="0">
                <a:solidFill>
                  <a:srgbClr val="1F2B45"/>
                </a:solidFill>
                <a:latin typeface="Raleway" panose="020B0604020202020204" charset="-70"/>
              </a:rPr>
              <a:t> </a:t>
            </a:r>
            <a:r>
              <a:rPr lang="lv-LV" sz="3000" dirty="0">
                <a:solidFill>
                  <a:srgbClr val="1F2B45"/>
                </a:solidFill>
                <a:latin typeface="Raleway" panose="020B0604020202020204" charset="-70"/>
              </a:rPr>
              <a:t>obligātie dalībnieki, vidējais vecums </a:t>
            </a:r>
            <a:r>
              <a:rPr lang="lv-LV" sz="3000" b="1" dirty="0">
                <a:solidFill>
                  <a:srgbClr val="1F2B45"/>
                </a:solidFill>
                <a:latin typeface="Raleway Bold" panose="020B0604020202020204" charset="-70"/>
              </a:rPr>
              <a:t>37,9 </a:t>
            </a:r>
            <a:r>
              <a:rPr lang="lv-LV" sz="3000" dirty="0">
                <a:solidFill>
                  <a:srgbClr val="1F2B45"/>
                </a:solidFill>
                <a:latin typeface="Raleway" panose="020B0604020202020204" charset="-70"/>
              </a:rPr>
              <a:t>gadi </a:t>
            </a:r>
          </a:p>
          <a:p>
            <a:pPr marL="2786063" indent="-542925">
              <a:lnSpc>
                <a:spcPct val="150000"/>
              </a:lnSpc>
              <a:buFont typeface="Wingdings" panose="05000000000000000000" pitchFamily="2" charset="2"/>
              <a:buChar char="Ø"/>
              <a:defRPr/>
            </a:pPr>
            <a:r>
              <a:rPr lang="lv-LV" sz="3000" b="1" dirty="0">
                <a:solidFill>
                  <a:srgbClr val="1F2B45"/>
                </a:solidFill>
                <a:latin typeface="Raleway Bold" panose="020B0604020202020204" charset="-70"/>
              </a:rPr>
              <a:t>293 740</a:t>
            </a:r>
            <a:r>
              <a:rPr lang="en-US" sz="3000" b="1" dirty="0">
                <a:solidFill>
                  <a:srgbClr val="1F2B45"/>
                </a:solidFill>
                <a:latin typeface="Raleway" panose="020B0604020202020204" charset="-70"/>
              </a:rPr>
              <a:t> </a:t>
            </a:r>
            <a:r>
              <a:rPr lang="lv-LV" sz="3000" dirty="0">
                <a:solidFill>
                  <a:srgbClr val="1F2B45"/>
                </a:solidFill>
                <a:latin typeface="Raleway" panose="020B0604020202020204" charset="-70"/>
              </a:rPr>
              <a:t>jeb</a:t>
            </a:r>
            <a:r>
              <a:rPr lang="lv-LV" sz="3000" b="1" dirty="0">
                <a:solidFill>
                  <a:srgbClr val="1F2B45"/>
                </a:solidFill>
                <a:latin typeface="Raleway" panose="020B0604020202020204" charset="-70"/>
              </a:rPr>
              <a:t> </a:t>
            </a:r>
            <a:r>
              <a:rPr lang="lv-LV" sz="3000" b="1" dirty="0">
                <a:latin typeface="Raleway Bold" panose="020B0604020202020204" charset="-70"/>
              </a:rPr>
              <a:t>22,4</a:t>
            </a:r>
            <a:r>
              <a:rPr lang="lv-LV" sz="3000" b="1" dirty="0">
                <a:solidFill>
                  <a:srgbClr val="1F2B45"/>
                </a:solidFill>
                <a:latin typeface="Raleway Bold" panose="020B0604020202020204" charset="-70"/>
              </a:rPr>
              <a:t>%</a:t>
            </a:r>
            <a:r>
              <a:rPr lang="lv-LV" sz="3000" b="1" dirty="0">
                <a:solidFill>
                  <a:srgbClr val="1F2B45"/>
                </a:solidFill>
                <a:latin typeface="Raleway" panose="020B0604020202020204" charset="-70"/>
              </a:rPr>
              <a:t> </a:t>
            </a:r>
            <a:r>
              <a:rPr lang="lv-LV" sz="3000" dirty="0">
                <a:solidFill>
                  <a:srgbClr val="1F2B45"/>
                </a:solidFill>
                <a:latin typeface="Raleway" panose="020B0604020202020204" charset="-70"/>
              </a:rPr>
              <a:t>brīvprātīgie dalībnieki, vidējais vecums </a:t>
            </a:r>
            <a:r>
              <a:rPr lang="lv-LV" sz="3000" b="1" dirty="0">
                <a:solidFill>
                  <a:srgbClr val="1F2B45"/>
                </a:solidFill>
                <a:latin typeface="Raleway Bold" panose="020B0604020202020204" charset="-70"/>
              </a:rPr>
              <a:t>59,2</a:t>
            </a:r>
            <a:r>
              <a:rPr lang="lv-LV" sz="3000" dirty="0">
                <a:solidFill>
                  <a:srgbClr val="1F2B45"/>
                </a:solidFill>
                <a:latin typeface="Raleway" panose="020B0604020202020204" charset="-70"/>
              </a:rPr>
              <a:t> gadi </a:t>
            </a:r>
          </a:p>
        </p:txBody>
      </p:sp>
      <p:sp>
        <p:nvSpPr>
          <p:cNvPr id="23" name="AutoShape 8"/>
          <p:cNvSpPr/>
          <p:nvPr/>
        </p:nvSpPr>
        <p:spPr>
          <a:xfrm>
            <a:off x="16543131" y="0"/>
            <a:ext cx="1744869" cy="3493764"/>
          </a:xfrm>
          <a:prstGeom prst="rect">
            <a:avLst/>
          </a:prstGeom>
          <a:solidFill>
            <a:srgbClr val="1F2B45"/>
          </a:solidFill>
        </p:spPr>
      </p:sp>
      <p:sp>
        <p:nvSpPr>
          <p:cNvPr id="24" name="AutoShape 9"/>
          <p:cNvSpPr/>
          <p:nvPr/>
        </p:nvSpPr>
        <p:spPr>
          <a:xfrm>
            <a:off x="0" y="9040963"/>
            <a:ext cx="2454179" cy="1246037"/>
          </a:xfrm>
          <a:prstGeom prst="rect">
            <a:avLst/>
          </a:prstGeom>
          <a:solidFill>
            <a:srgbClr val="669933"/>
          </a:solidFill>
        </p:spPr>
      </p:sp>
      <p:grpSp>
        <p:nvGrpSpPr>
          <p:cNvPr id="25" name="Group 10"/>
          <p:cNvGrpSpPr/>
          <p:nvPr/>
        </p:nvGrpSpPr>
        <p:grpSpPr>
          <a:xfrm>
            <a:off x="1600200" y="2088007"/>
            <a:ext cx="1170029" cy="532473"/>
            <a:chOff x="0" y="0"/>
            <a:chExt cx="7245335" cy="3230880"/>
          </a:xfrm>
        </p:grpSpPr>
        <p:sp>
          <p:nvSpPr>
            <p:cNvPr id="26" name="Freeform 11"/>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669933"/>
            </a:solidFill>
          </p:spPr>
        </p:sp>
      </p:grpSp>
      <p:sp>
        <p:nvSpPr>
          <p:cNvPr id="16" name="Rectangle 15"/>
          <p:cNvSpPr/>
          <p:nvPr/>
        </p:nvSpPr>
        <p:spPr>
          <a:xfrm>
            <a:off x="2819400" y="6276600"/>
            <a:ext cx="15011400" cy="3591299"/>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extBox 19"/>
          <p:cNvSpPr txBox="1"/>
          <p:nvPr/>
        </p:nvSpPr>
        <p:spPr>
          <a:xfrm>
            <a:off x="108000" y="9828000"/>
            <a:ext cx="2133600" cy="400110"/>
          </a:xfrm>
          <a:prstGeom prst="rect">
            <a:avLst/>
          </a:prstGeom>
          <a:noFill/>
        </p:spPr>
        <p:txBody>
          <a:bodyPr wrap="square" rtlCol="0">
            <a:spAutoFit/>
          </a:bodyPr>
          <a:lstStyle/>
          <a:p>
            <a:pPr algn="ctr"/>
            <a:r>
              <a:rPr lang="lv-LV" sz="2000" b="1" dirty="0">
                <a:solidFill>
                  <a:schemeClr val="bg1"/>
                </a:solidFill>
                <a:latin typeface="Raleway" panose="020B0604020202020204" charset="-70"/>
              </a:rPr>
              <a:t>2025. gada maijs</a:t>
            </a:r>
          </a:p>
        </p:txBody>
      </p:sp>
      <p:sp>
        <p:nvSpPr>
          <p:cNvPr id="27" name="TextBox 26"/>
          <p:cNvSpPr txBox="1"/>
          <p:nvPr/>
        </p:nvSpPr>
        <p:spPr>
          <a:xfrm>
            <a:off x="17604000" y="9828000"/>
            <a:ext cx="609600" cy="400110"/>
          </a:xfrm>
          <a:prstGeom prst="rect">
            <a:avLst/>
          </a:prstGeom>
          <a:noFill/>
        </p:spPr>
        <p:txBody>
          <a:bodyPr wrap="square" rtlCol="0">
            <a:spAutoFit/>
          </a:bodyPr>
          <a:lstStyle/>
          <a:p>
            <a:pPr algn="r"/>
            <a:r>
              <a:rPr lang="lv-LV" sz="2000" b="1" dirty="0">
                <a:solidFill>
                  <a:srgbClr val="1F2B45"/>
                </a:solidFill>
                <a:latin typeface="Raleway" panose="020B0604020202020204" charset="-70"/>
              </a:rPr>
              <a:t>4</a:t>
            </a:r>
          </a:p>
        </p:txBody>
      </p:sp>
    </p:spTree>
    <p:extLst>
      <p:ext uri="{BB962C8B-B14F-4D97-AF65-F5344CB8AC3E}">
        <p14:creationId xmlns:p14="http://schemas.microsoft.com/office/powerpoint/2010/main" val="203031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p:cNvSpPr txBox="1"/>
          <p:nvPr/>
        </p:nvSpPr>
        <p:spPr>
          <a:xfrm>
            <a:off x="900000" y="720000"/>
            <a:ext cx="15323931" cy="756617"/>
          </a:xfrm>
          <a:prstGeom prst="rect">
            <a:avLst/>
          </a:prstGeom>
        </p:spPr>
        <p:txBody>
          <a:bodyPr wrap="square" lIns="0" tIns="0" rIns="0" bIns="0" rtlCol="0" anchor="t">
            <a:spAutoFit/>
          </a:bodyPr>
          <a:lstStyle/>
          <a:p>
            <a:pPr>
              <a:lnSpc>
                <a:spcPts val="5900"/>
              </a:lnSpc>
            </a:pPr>
            <a:r>
              <a:rPr lang="lv-LV" sz="5000" dirty="0">
                <a:solidFill>
                  <a:srgbClr val="B65E28"/>
                </a:solidFill>
                <a:latin typeface="Raleway Bold" panose="020B0604020202020204" charset="-70"/>
              </a:rPr>
              <a:t>Pensiju 2. līmeņa dalībnieku skaita dinamika</a:t>
            </a:r>
            <a:endParaRPr lang="en-US" sz="5000" dirty="0">
              <a:solidFill>
                <a:srgbClr val="B65E28"/>
              </a:solidFill>
              <a:latin typeface="Raleway Bold" panose="020B0604020202020204" charset="-70"/>
            </a:endParaRPr>
          </a:p>
        </p:txBody>
      </p:sp>
      <p:sp>
        <p:nvSpPr>
          <p:cNvPr id="10" name="Rectangle 9"/>
          <p:cNvSpPr/>
          <p:nvPr/>
        </p:nvSpPr>
        <p:spPr>
          <a:xfrm>
            <a:off x="-76200" y="-114300"/>
            <a:ext cx="17907000" cy="9982200"/>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AutoShape 8"/>
          <p:cNvSpPr/>
          <p:nvPr/>
        </p:nvSpPr>
        <p:spPr>
          <a:xfrm>
            <a:off x="16543131" y="0"/>
            <a:ext cx="1744869" cy="3493764"/>
          </a:xfrm>
          <a:prstGeom prst="rect">
            <a:avLst/>
          </a:prstGeom>
          <a:solidFill>
            <a:srgbClr val="1F2B45"/>
          </a:solidFill>
        </p:spPr>
      </p:sp>
      <p:sp>
        <p:nvSpPr>
          <p:cNvPr id="7" name="AutoShape 9"/>
          <p:cNvSpPr/>
          <p:nvPr/>
        </p:nvSpPr>
        <p:spPr>
          <a:xfrm>
            <a:off x="0" y="9040963"/>
            <a:ext cx="2454179" cy="1246037"/>
          </a:xfrm>
          <a:prstGeom prst="rect">
            <a:avLst/>
          </a:prstGeom>
          <a:solidFill>
            <a:srgbClr val="669933"/>
          </a:solidFill>
        </p:spPr>
      </p:sp>
      <p:sp>
        <p:nvSpPr>
          <p:cNvPr id="13" name="TextBox 12"/>
          <p:cNvSpPr txBox="1"/>
          <p:nvPr/>
        </p:nvSpPr>
        <p:spPr>
          <a:xfrm>
            <a:off x="108000" y="9828000"/>
            <a:ext cx="2133600" cy="400110"/>
          </a:xfrm>
          <a:prstGeom prst="rect">
            <a:avLst/>
          </a:prstGeom>
          <a:noFill/>
        </p:spPr>
        <p:txBody>
          <a:bodyPr wrap="square" rtlCol="0">
            <a:spAutoFit/>
          </a:bodyPr>
          <a:lstStyle/>
          <a:p>
            <a:pPr algn="ctr"/>
            <a:r>
              <a:rPr lang="lv-LV" sz="2000" b="1" dirty="0">
                <a:solidFill>
                  <a:schemeClr val="bg1"/>
                </a:solidFill>
                <a:latin typeface="Raleway" panose="020B0604020202020204" charset="-70"/>
              </a:rPr>
              <a:t>2025. gada maijs</a:t>
            </a:r>
          </a:p>
        </p:txBody>
      </p:sp>
      <p:sp>
        <p:nvSpPr>
          <p:cNvPr id="14" name="TextBox 13"/>
          <p:cNvSpPr txBox="1"/>
          <p:nvPr/>
        </p:nvSpPr>
        <p:spPr>
          <a:xfrm>
            <a:off x="17604000" y="9828000"/>
            <a:ext cx="609600" cy="400110"/>
          </a:xfrm>
          <a:prstGeom prst="rect">
            <a:avLst/>
          </a:prstGeom>
          <a:noFill/>
        </p:spPr>
        <p:txBody>
          <a:bodyPr wrap="square" rtlCol="0">
            <a:spAutoFit/>
          </a:bodyPr>
          <a:lstStyle/>
          <a:p>
            <a:pPr algn="r"/>
            <a:r>
              <a:rPr lang="lv-LV" sz="2000" b="1" dirty="0">
                <a:solidFill>
                  <a:srgbClr val="1F2B45"/>
                </a:solidFill>
                <a:latin typeface="Raleway" panose="020B0604020202020204" charset="-70"/>
              </a:rPr>
              <a:t>5</a:t>
            </a:r>
          </a:p>
        </p:txBody>
      </p:sp>
      <p:sp>
        <p:nvSpPr>
          <p:cNvPr id="9" name="Rectangle 8"/>
          <p:cNvSpPr/>
          <p:nvPr/>
        </p:nvSpPr>
        <p:spPr>
          <a:xfrm>
            <a:off x="-76200" y="8343900"/>
            <a:ext cx="17526000" cy="2011031"/>
          </a:xfrm>
          <a:prstGeom prst="rect">
            <a:avLst/>
          </a:prstGeom>
          <a:noFill/>
          <a:ln w="57150">
            <a:solidFill>
              <a:srgbClr val="1F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ectangle 11"/>
          <p:cNvSpPr/>
          <p:nvPr/>
        </p:nvSpPr>
        <p:spPr>
          <a:xfrm>
            <a:off x="2684414" y="8648548"/>
            <a:ext cx="14554200" cy="703719"/>
          </a:xfrm>
          <a:prstGeom prst="rect">
            <a:avLst/>
          </a:prstGeom>
        </p:spPr>
        <p:txBody>
          <a:bodyPr wrap="square">
            <a:spAutoFit/>
          </a:bodyPr>
          <a:lstStyle/>
          <a:p>
            <a:pPr algn="ctr">
              <a:lnSpc>
                <a:spcPct val="150000"/>
              </a:lnSpc>
            </a:pPr>
            <a:r>
              <a:rPr lang="lv-LV" sz="3000" dirty="0">
                <a:solidFill>
                  <a:srgbClr val="1F2B45"/>
                </a:solidFill>
                <a:latin typeface="Raleway" panose="020B0604020202020204" charset="-70"/>
              </a:rPr>
              <a:t>2024. gadā reģistrēti </a:t>
            </a:r>
            <a:r>
              <a:rPr lang="lv-LV" sz="3000" b="1" dirty="0">
                <a:solidFill>
                  <a:srgbClr val="1F2B45"/>
                </a:solidFill>
                <a:latin typeface="Raleway Bold" panose="020B0604020202020204" charset="-70"/>
              </a:rPr>
              <a:t>30,7 tūkst. </a:t>
            </a:r>
            <a:r>
              <a:rPr lang="lv-LV" sz="3000" dirty="0">
                <a:solidFill>
                  <a:srgbClr val="1F2B45"/>
                </a:solidFill>
                <a:latin typeface="Raleway" panose="020B0604020202020204" charset="-70"/>
              </a:rPr>
              <a:t>jaunu dalībnieku</a:t>
            </a:r>
          </a:p>
        </p:txBody>
      </p:sp>
      <p:pic>
        <p:nvPicPr>
          <p:cNvPr id="5" name="Picture 4"/>
          <p:cNvPicPr>
            <a:picLocks noChangeAspect="1"/>
          </p:cNvPicPr>
          <p:nvPr/>
        </p:nvPicPr>
        <p:blipFill>
          <a:blip r:embed="rId2"/>
          <a:stretch>
            <a:fillRect/>
          </a:stretch>
        </p:blipFill>
        <p:spPr>
          <a:xfrm>
            <a:off x="698714" y="1890738"/>
            <a:ext cx="15387217" cy="5691162"/>
          </a:xfrm>
          <a:prstGeom prst="rect">
            <a:avLst/>
          </a:prstGeom>
        </p:spPr>
      </p:pic>
    </p:spTree>
    <p:extLst>
      <p:ext uri="{BB962C8B-B14F-4D97-AF65-F5344CB8AC3E}">
        <p14:creationId xmlns:p14="http://schemas.microsoft.com/office/powerpoint/2010/main" val="289377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00000" y="720000"/>
            <a:ext cx="14192265" cy="756617"/>
          </a:xfrm>
          <a:prstGeom prst="rect">
            <a:avLst/>
          </a:prstGeom>
        </p:spPr>
        <p:txBody>
          <a:bodyPr wrap="square" lIns="0" tIns="0" rIns="0" bIns="0" rtlCol="0" anchor="t">
            <a:spAutoFit/>
          </a:bodyPr>
          <a:lstStyle/>
          <a:p>
            <a:pPr>
              <a:lnSpc>
                <a:spcPts val="5900"/>
              </a:lnSpc>
            </a:pPr>
            <a:r>
              <a:rPr lang="en-US" sz="5000" dirty="0">
                <a:solidFill>
                  <a:srgbClr val="B65E28"/>
                </a:solidFill>
                <a:latin typeface="Raleway Bold" panose="020B0604020202020204" charset="-70"/>
              </a:rPr>
              <a:t>IEGULDĪJUMU PLĀN</a:t>
            </a:r>
            <a:r>
              <a:rPr lang="lv-LV" sz="5000" dirty="0">
                <a:solidFill>
                  <a:srgbClr val="B65E28"/>
                </a:solidFill>
                <a:latin typeface="Raleway Bold" panose="020B0604020202020204" charset="-70"/>
              </a:rPr>
              <a:t>I</a:t>
            </a:r>
            <a:endParaRPr lang="en-US" sz="5000" dirty="0">
              <a:solidFill>
                <a:srgbClr val="B65E28"/>
              </a:solidFill>
              <a:latin typeface="Raleway Bold" panose="020B0604020202020204" charset="-70"/>
            </a:endParaRPr>
          </a:p>
        </p:txBody>
      </p:sp>
      <p:sp>
        <p:nvSpPr>
          <p:cNvPr id="7" name="TextBox 7"/>
          <p:cNvSpPr txBox="1"/>
          <p:nvPr/>
        </p:nvSpPr>
        <p:spPr>
          <a:xfrm>
            <a:off x="2209800" y="7603257"/>
            <a:ext cx="2066559" cy="1731243"/>
          </a:xfrm>
          <a:prstGeom prst="rect">
            <a:avLst/>
          </a:prstGeom>
        </p:spPr>
        <p:txBody>
          <a:bodyPr wrap="square" lIns="0" tIns="0" rIns="0" bIns="0" rtlCol="0" anchor="t">
            <a:spAutoFit/>
          </a:bodyPr>
          <a:lstStyle/>
          <a:p>
            <a:pPr algn="ctr">
              <a:lnSpc>
                <a:spcPts val="4480"/>
              </a:lnSpc>
            </a:pPr>
            <a:r>
              <a:rPr lang="lv-LV" sz="3200" b="1" dirty="0">
                <a:solidFill>
                  <a:srgbClr val="1F2B45"/>
                </a:solidFill>
                <a:latin typeface="Raleway Bold" panose="020B0604020202020204" charset="-70"/>
              </a:rPr>
              <a:t>15</a:t>
            </a:r>
          </a:p>
          <a:p>
            <a:pPr algn="ctr">
              <a:lnSpc>
                <a:spcPts val="4480"/>
              </a:lnSpc>
            </a:pPr>
            <a:r>
              <a:rPr lang="lv-LV" sz="3000" b="1" dirty="0">
                <a:solidFill>
                  <a:srgbClr val="1F2B45"/>
                </a:solidFill>
                <a:latin typeface="Raleway" panose="020B0604020202020204" charset="-70"/>
              </a:rPr>
              <a:t>Aktīvie</a:t>
            </a:r>
          </a:p>
          <a:p>
            <a:pPr algn="ctr">
              <a:lnSpc>
                <a:spcPts val="4480"/>
              </a:lnSpc>
            </a:pPr>
            <a:r>
              <a:rPr lang="lv-LV" sz="3000" b="1" dirty="0">
                <a:solidFill>
                  <a:srgbClr val="1F2B45"/>
                </a:solidFill>
                <a:latin typeface="Raleway Bold" panose="020B0604020202020204" charset="-70"/>
              </a:rPr>
              <a:t>100%</a:t>
            </a:r>
            <a:endParaRPr lang="en-US" sz="3000" b="1" dirty="0">
              <a:solidFill>
                <a:srgbClr val="1F2B45"/>
              </a:solidFill>
              <a:latin typeface="Raleway Bold" panose="020B0604020202020204" charset="-70"/>
            </a:endParaRPr>
          </a:p>
        </p:txBody>
      </p:sp>
      <p:sp>
        <p:nvSpPr>
          <p:cNvPr id="29" name="Content Placeholder 3"/>
          <p:cNvSpPr txBox="1">
            <a:spLocks/>
          </p:cNvSpPr>
          <p:nvPr/>
        </p:nvSpPr>
        <p:spPr>
          <a:xfrm>
            <a:off x="1862583" y="1742240"/>
            <a:ext cx="15130017" cy="507766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lv-LV" sz="3000" dirty="0">
                <a:solidFill>
                  <a:srgbClr val="1F2B45"/>
                </a:solidFill>
                <a:latin typeface="Raleway" panose="020B0604020202020204" charset="-70"/>
              </a:rPr>
              <a:t>VFPS līdzekļus pārvalda ieguldījumu pārvaldes sabiedrības, kuras reģistrētas speciālā VFPS līdzekļu pārvaldītāju reģistrā. Katram līdzekļu pārvaldītājam var būt vairāki ieguldījumu plāni.</a:t>
            </a:r>
          </a:p>
          <a:p>
            <a:pPr marL="0" indent="0">
              <a:spcBef>
                <a:spcPts val="1200"/>
              </a:spcBef>
              <a:buFont typeface="Arial" charset="0"/>
              <a:buNone/>
            </a:pPr>
            <a:r>
              <a:rPr lang="lv-LV" sz="3000" dirty="0">
                <a:solidFill>
                  <a:srgbClr val="1F2B45"/>
                </a:solidFill>
                <a:latin typeface="Raleway" panose="020B0604020202020204" charset="-70"/>
              </a:rPr>
              <a:t>Ieguldījumu plānu iedalījums kategorijās norāda uz ieguldījumu riska pakāpi un ieguldījumu politiku.</a:t>
            </a:r>
          </a:p>
          <a:p>
            <a:pPr marL="0" indent="0">
              <a:spcBef>
                <a:spcPts val="1200"/>
              </a:spcBef>
              <a:buFont typeface="Arial" pitchFamily="34" charset="0"/>
              <a:buNone/>
            </a:pPr>
            <a:r>
              <a:rPr lang="lv-LV" sz="3000" dirty="0">
                <a:solidFill>
                  <a:srgbClr val="1F2B45"/>
                </a:solidFill>
                <a:latin typeface="Raleway" panose="020B0604020202020204" charset="-70"/>
              </a:rPr>
              <a:t>Riska pakāpi nosaka ieguldījumu procentuālais apjoms komercsabiedrību akcijās, kapitāla vērtspapīros un </a:t>
            </a:r>
            <a:r>
              <a:rPr lang="lv-LV" sz="3000" dirty="0" err="1">
                <a:solidFill>
                  <a:srgbClr val="1F2B45"/>
                </a:solidFill>
                <a:latin typeface="Raleway" panose="020B0604020202020204" charset="-70"/>
              </a:rPr>
              <a:t>iespējkapitāla</a:t>
            </a:r>
            <a:r>
              <a:rPr lang="lv-LV" sz="3000" dirty="0">
                <a:solidFill>
                  <a:srgbClr val="1F2B45"/>
                </a:solidFill>
                <a:latin typeface="Raleway" panose="020B0604020202020204" charset="-70"/>
              </a:rPr>
              <a:t> tirgū.</a:t>
            </a:r>
          </a:p>
          <a:p>
            <a:pPr marL="0" indent="0" algn="ctr">
              <a:spcBef>
                <a:spcPts val="2400"/>
              </a:spcBef>
              <a:buNone/>
            </a:pPr>
            <a:r>
              <a:rPr lang="lv-LV" dirty="0">
                <a:solidFill>
                  <a:srgbClr val="1F2B45"/>
                </a:solidFill>
                <a:latin typeface="Raleway" panose="020B0604020202020204" charset="-70"/>
              </a:rPr>
              <a:t>2024. gadā VFPS dalībniekiem bija pieejami </a:t>
            </a:r>
          </a:p>
          <a:p>
            <a:pPr marL="0" indent="0" algn="ctr">
              <a:spcBef>
                <a:spcPts val="0"/>
              </a:spcBef>
              <a:buNone/>
            </a:pPr>
            <a:r>
              <a:rPr lang="lv-LV" b="1" dirty="0">
                <a:solidFill>
                  <a:srgbClr val="1F2B45"/>
                </a:solidFill>
                <a:latin typeface="Raleway Bold" panose="020B0604020202020204" charset="-70"/>
              </a:rPr>
              <a:t>33</a:t>
            </a:r>
            <a:r>
              <a:rPr lang="lv-LV" dirty="0">
                <a:solidFill>
                  <a:srgbClr val="1F2B45"/>
                </a:solidFill>
                <a:latin typeface="Raleway" panose="020B0604020202020204" charset="-70"/>
              </a:rPr>
              <a:t> ieguldījumu plāni, kurus pārvaldīja </a:t>
            </a:r>
            <a:r>
              <a:rPr lang="lv-LV" b="1" dirty="0">
                <a:solidFill>
                  <a:srgbClr val="1F2B45"/>
                </a:solidFill>
                <a:latin typeface="Raleway Bold" panose="020B0604020202020204" charset="-70"/>
              </a:rPr>
              <a:t>astoņi</a:t>
            </a:r>
            <a:r>
              <a:rPr lang="lv-LV" dirty="0">
                <a:solidFill>
                  <a:srgbClr val="1F2B45"/>
                </a:solidFill>
                <a:latin typeface="Raleway" panose="020B0604020202020204" charset="-70"/>
              </a:rPr>
              <a:t> līdzekļu pārvaldītāji</a:t>
            </a:r>
          </a:p>
        </p:txBody>
      </p:sp>
      <p:sp>
        <p:nvSpPr>
          <p:cNvPr id="31" name="Rectangle 30"/>
          <p:cNvSpPr/>
          <p:nvPr/>
        </p:nvSpPr>
        <p:spPr>
          <a:xfrm>
            <a:off x="457200" y="-114301"/>
            <a:ext cx="16792575" cy="7315201"/>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utoShape 21"/>
          <p:cNvSpPr/>
          <p:nvPr/>
        </p:nvSpPr>
        <p:spPr>
          <a:xfrm>
            <a:off x="-15308" y="4076700"/>
            <a:ext cx="1665554" cy="3593078"/>
          </a:xfrm>
          <a:prstGeom prst="rect">
            <a:avLst/>
          </a:prstGeom>
          <a:solidFill>
            <a:srgbClr val="1F2B45"/>
          </a:solidFill>
        </p:spPr>
      </p:sp>
      <p:grpSp>
        <p:nvGrpSpPr>
          <p:cNvPr id="9" name="Group 9"/>
          <p:cNvGrpSpPr/>
          <p:nvPr/>
        </p:nvGrpSpPr>
        <p:grpSpPr>
          <a:xfrm>
            <a:off x="2954269" y="6846671"/>
            <a:ext cx="659029" cy="659029"/>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5E28"/>
            </a:solidFill>
          </p:spPr>
        </p:sp>
      </p:grpSp>
      <p:grpSp>
        <p:nvGrpSpPr>
          <p:cNvPr id="13" name="Group 13"/>
          <p:cNvGrpSpPr/>
          <p:nvPr/>
        </p:nvGrpSpPr>
        <p:grpSpPr>
          <a:xfrm>
            <a:off x="5714806" y="6846671"/>
            <a:ext cx="659029" cy="659029"/>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5E28"/>
            </a:solidFill>
          </p:spPr>
        </p:sp>
      </p:grpSp>
      <p:grpSp>
        <p:nvGrpSpPr>
          <p:cNvPr id="16" name="Group 16"/>
          <p:cNvGrpSpPr/>
          <p:nvPr/>
        </p:nvGrpSpPr>
        <p:grpSpPr>
          <a:xfrm>
            <a:off x="11721432" y="6846671"/>
            <a:ext cx="659029" cy="659029"/>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5E28"/>
            </a:solidFill>
          </p:spPr>
        </p:sp>
      </p:grpSp>
      <p:grpSp>
        <p:nvGrpSpPr>
          <p:cNvPr id="19" name="Group 19"/>
          <p:cNvGrpSpPr/>
          <p:nvPr/>
        </p:nvGrpSpPr>
        <p:grpSpPr>
          <a:xfrm>
            <a:off x="15318085" y="6846671"/>
            <a:ext cx="659029" cy="659029"/>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5E28"/>
            </a:solidFill>
          </p:spPr>
        </p:sp>
      </p:grpSp>
      <p:grpSp>
        <p:nvGrpSpPr>
          <p:cNvPr id="24" name="Group 24"/>
          <p:cNvGrpSpPr/>
          <p:nvPr/>
        </p:nvGrpSpPr>
        <p:grpSpPr>
          <a:xfrm>
            <a:off x="8517081" y="6846671"/>
            <a:ext cx="659029" cy="659029"/>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5E28"/>
            </a:solidFill>
          </p:spPr>
        </p:sp>
      </p:grpSp>
      <p:sp>
        <p:nvSpPr>
          <p:cNvPr id="33" name="TextBox 7"/>
          <p:cNvSpPr txBox="1"/>
          <p:nvPr/>
        </p:nvSpPr>
        <p:spPr>
          <a:xfrm>
            <a:off x="5020041" y="7603257"/>
            <a:ext cx="2066559" cy="1731243"/>
          </a:xfrm>
          <a:prstGeom prst="rect">
            <a:avLst/>
          </a:prstGeom>
        </p:spPr>
        <p:txBody>
          <a:bodyPr wrap="square" lIns="0" tIns="0" rIns="0" bIns="0" rtlCol="0" anchor="t">
            <a:spAutoFit/>
          </a:bodyPr>
          <a:lstStyle/>
          <a:p>
            <a:pPr algn="ctr">
              <a:lnSpc>
                <a:spcPts val="4480"/>
              </a:lnSpc>
            </a:pPr>
            <a:r>
              <a:rPr lang="lv-LV" sz="3200" b="1" dirty="0">
                <a:solidFill>
                  <a:srgbClr val="1F2B45"/>
                </a:solidFill>
                <a:latin typeface="Raleway Bold" panose="020B0604020202020204" charset="-70"/>
              </a:rPr>
              <a:t>2</a:t>
            </a:r>
          </a:p>
          <a:p>
            <a:pPr algn="ctr">
              <a:lnSpc>
                <a:spcPts val="4480"/>
              </a:lnSpc>
            </a:pPr>
            <a:r>
              <a:rPr lang="lv-LV" sz="3000" b="1" dirty="0">
                <a:solidFill>
                  <a:srgbClr val="1F2B45"/>
                </a:solidFill>
                <a:latin typeface="Raleway" panose="020B0604020202020204" charset="-70"/>
              </a:rPr>
              <a:t>Aktīvie</a:t>
            </a:r>
          </a:p>
          <a:p>
            <a:pPr algn="ctr">
              <a:lnSpc>
                <a:spcPts val="4480"/>
              </a:lnSpc>
            </a:pPr>
            <a:r>
              <a:rPr lang="lv-LV" sz="3000" b="1" dirty="0">
                <a:solidFill>
                  <a:srgbClr val="1F2B45"/>
                </a:solidFill>
                <a:latin typeface="Raleway Bold" panose="020B0604020202020204" charset="-70"/>
              </a:rPr>
              <a:t>75%</a:t>
            </a:r>
            <a:endParaRPr lang="en-US" sz="3000" b="1" dirty="0">
              <a:solidFill>
                <a:srgbClr val="1F2B45"/>
              </a:solidFill>
              <a:latin typeface="Raleway Bold" panose="020B0604020202020204" charset="-70"/>
            </a:endParaRPr>
          </a:p>
        </p:txBody>
      </p:sp>
      <p:sp>
        <p:nvSpPr>
          <p:cNvPr id="34" name="TextBox 7"/>
          <p:cNvSpPr txBox="1"/>
          <p:nvPr/>
        </p:nvSpPr>
        <p:spPr>
          <a:xfrm>
            <a:off x="7839441" y="7606332"/>
            <a:ext cx="2066559" cy="1731243"/>
          </a:xfrm>
          <a:prstGeom prst="rect">
            <a:avLst/>
          </a:prstGeom>
        </p:spPr>
        <p:txBody>
          <a:bodyPr wrap="square" lIns="0" tIns="0" rIns="0" bIns="0" rtlCol="0" anchor="t">
            <a:spAutoFit/>
          </a:bodyPr>
          <a:lstStyle/>
          <a:p>
            <a:pPr algn="ctr">
              <a:lnSpc>
                <a:spcPts val="4480"/>
              </a:lnSpc>
            </a:pPr>
            <a:r>
              <a:rPr lang="lv-LV" sz="3200" b="1" dirty="0">
                <a:solidFill>
                  <a:srgbClr val="1F2B45"/>
                </a:solidFill>
                <a:latin typeface="Raleway Bold" panose="020B0604020202020204" charset="-70"/>
              </a:rPr>
              <a:t>7</a:t>
            </a:r>
          </a:p>
          <a:p>
            <a:pPr algn="ctr">
              <a:lnSpc>
                <a:spcPts val="4480"/>
              </a:lnSpc>
            </a:pPr>
            <a:r>
              <a:rPr lang="lv-LV" sz="3000" b="1" dirty="0">
                <a:solidFill>
                  <a:srgbClr val="1F2B45"/>
                </a:solidFill>
                <a:latin typeface="Raleway" panose="020B0604020202020204" charset="-70"/>
              </a:rPr>
              <a:t>Aktīvie</a:t>
            </a:r>
          </a:p>
          <a:p>
            <a:pPr algn="ctr">
              <a:lnSpc>
                <a:spcPts val="4480"/>
              </a:lnSpc>
            </a:pPr>
            <a:r>
              <a:rPr lang="lv-LV" sz="3000" b="1" dirty="0">
                <a:solidFill>
                  <a:srgbClr val="1F2B45"/>
                </a:solidFill>
                <a:latin typeface="Raleway Bold" panose="020B0604020202020204" charset="-70"/>
              </a:rPr>
              <a:t>50%</a:t>
            </a:r>
            <a:endParaRPr lang="en-US" sz="3000" b="1" dirty="0">
              <a:solidFill>
                <a:srgbClr val="1F2B45"/>
              </a:solidFill>
              <a:latin typeface="Raleway Bold" panose="020B0604020202020204" charset="-70"/>
            </a:endParaRPr>
          </a:p>
        </p:txBody>
      </p:sp>
      <p:sp>
        <p:nvSpPr>
          <p:cNvPr id="35" name="TextBox 7"/>
          <p:cNvSpPr txBox="1"/>
          <p:nvPr/>
        </p:nvSpPr>
        <p:spPr>
          <a:xfrm>
            <a:off x="10572135" y="7603257"/>
            <a:ext cx="2991465" cy="1731243"/>
          </a:xfrm>
          <a:prstGeom prst="rect">
            <a:avLst/>
          </a:prstGeom>
        </p:spPr>
        <p:txBody>
          <a:bodyPr wrap="square" lIns="0" tIns="0" rIns="0" bIns="0" rtlCol="0" anchor="t">
            <a:spAutoFit/>
          </a:bodyPr>
          <a:lstStyle/>
          <a:p>
            <a:pPr algn="ctr">
              <a:lnSpc>
                <a:spcPts val="4480"/>
              </a:lnSpc>
            </a:pPr>
            <a:r>
              <a:rPr lang="lv-LV" sz="3200" b="1" dirty="0">
                <a:solidFill>
                  <a:srgbClr val="1F2B45"/>
                </a:solidFill>
                <a:latin typeface="Raleway Bold" panose="020B0604020202020204" charset="-70"/>
              </a:rPr>
              <a:t>4</a:t>
            </a:r>
          </a:p>
          <a:p>
            <a:pPr algn="ctr">
              <a:lnSpc>
                <a:spcPts val="4480"/>
              </a:lnSpc>
            </a:pPr>
            <a:r>
              <a:rPr lang="lv-LV" sz="3000" b="1" dirty="0">
                <a:solidFill>
                  <a:srgbClr val="1F2B45"/>
                </a:solidFill>
                <a:latin typeface="Raleway" panose="020B0604020202020204" charset="-70"/>
              </a:rPr>
              <a:t>Sabalansētie</a:t>
            </a:r>
          </a:p>
          <a:p>
            <a:pPr algn="ctr">
              <a:lnSpc>
                <a:spcPts val="4480"/>
              </a:lnSpc>
            </a:pPr>
            <a:r>
              <a:rPr lang="lv-LV" sz="3000" b="1" dirty="0">
                <a:solidFill>
                  <a:srgbClr val="1F2B45"/>
                </a:solidFill>
                <a:latin typeface="Raleway Bold" panose="020B0604020202020204" charset="-70"/>
              </a:rPr>
              <a:t>25%</a:t>
            </a:r>
            <a:endParaRPr lang="en-US" sz="3000" b="1" dirty="0">
              <a:solidFill>
                <a:srgbClr val="1F2B45"/>
              </a:solidFill>
              <a:latin typeface="Raleway Bold" panose="020B0604020202020204" charset="-70"/>
            </a:endParaRPr>
          </a:p>
        </p:txBody>
      </p:sp>
      <p:sp>
        <p:nvSpPr>
          <p:cNvPr id="36" name="TextBox 7"/>
          <p:cNvSpPr txBox="1"/>
          <p:nvPr/>
        </p:nvSpPr>
        <p:spPr>
          <a:xfrm>
            <a:off x="14153535" y="7603257"/>
            <a:ext cx="2991465" cy="1731243"/>
          </a:xfrm>
          <a:prstGeom prst="rect">
            <a:avLst/>
          </a:prstGeom>
        </p:spPr>
        <p:txBody>
          <a:bodyPr wrap="square" lIns="0" tIns="0" rIns="0" bIns="0" rtlCol="0" anchor="t">
            <a:spAutoFit/>
          </a:bodyPr>
          <a:lstStyle/>
          <a:p>
            <a:pPr algn="ctr">
              <a:lnSpc>
                <a:spcPts val="4480"/>
              </a:lnSpc>
            </a:pPr>
            <a:r>
              <a:rPr lang="lv-LV" sz="3200" b="1" dirty="0">
                <a:solidFill>
                  <a:srgbClr val="1F2B45"/>
                </a:solidFill>
                <a:latin typeface="Raleway Bold" panose="020B0604020202020204" charset="-70"/>
              </a:rPr>
              <a:t>5</a:t>
            </a:r>
          </a:p>
          <a:p>
            <a:pPr algn="ctr">
              <a:lnSpc>
                <a:spcPts val="4480"/>
              </a:lnSpc>
            </a:pPr>
            <a:r>
              <a:rPr lang="lv-LV" sz="3000" b="1" dirty="0">
                <a:solidFill>
                  <a:srgbClr val="1F2B45"/>
                </a:solidFill>
                <a:latin typeface="Raleway" panose="020B0604020202020204" charset="-70"/>
              </a:rPr>
              <a:t>Konservatīvie</a:t>
            </a:r>
          </a:p>
          <a:p>
            <a:pPr algn="ctr">
              <a:lnSpc>
                <a:spcPts val="4480"/>
              </a:lnSpc>
            </a:pPr>
            <a:endParaRPr lang="en-US" sz="3000" b="1" dirty="0">
              <a:solidFill>
                <a:srgbClr val="1F2B45"/>
              </a:solidFill>
              <a:latin typeface="Raleway Bold" panose="020B0604020202020204" charset="-70"/>
            </a:endParaRPr>
          </a:p>
        </p:txBody>
      </p:sp>
      <p:sp>
        <p:nvSpPr>
          <p:cNvPr id="26" name="Rectangle 25"/>
          <p:cNvSpPr/>
          <p:nvPr/>
        </p:nvSpPr>
        <p:spPr>
          <a:xfrm>
            <a:off x="-77222" y="-114300"/>
            <a:ext cx="17908021" cy="9906000"/>
          </a:xfrm>
          <a:prstGeom prst="rect">
            <a:avLst/>
          </a:prstGeom>
          <a:noFill/>
          <a:ln w="57150">
            <a:solidFill>
              <a:srgbClr val="1F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AutoShape 22"/>
          <p:cNvSpPr/>
          <p:nvPr/>
        </p:nvSpPr>
        <p:spPr>
          <a:xfrm>
            <a:off x="15573293" y="0"/>
            <a:ext cx="2714707" cy="2167808"/>
          </a:xfrm>
          <a:prstGeom prst="rect">
            <a:avLst/>
          </a:prstGeom>
          <a:solidFill>
            <a:srgbClr val="669933"/>
          </a:solidFill>
        </p:spPr>
      </p:sp>
      <p:sp>
        <p:nvSpPr>
          <p:cNvPr id="28" name="TextBox 27"/>
          <p:cNvSpPr txBox="1"/>
          <p:nvPr/>
        </p:nvSpPr>
        <p:spPr>
          <a:xfrm>
            <a:off x="108000" y="9828000"/>
            <a:ext cx="2133600" cy="400110"/>
          </a:xfrm>
          <a:prstGeom prst="rect">
            <a:avLst/>
          </a:prstGeom>
          <a:noFill/>
        </p:spPr>
        <p:txBody>
          <a:bodyPr wrap="square" rtlCol="0">
            <a:spAutoFit/>
          </a:bodyPr>
          <a:lstStyle/>
          <a:p>
            <a:pPr algn="ctr"/>
            <a:r>
              <a:rPr lang="lv-LV" sz="2000" b="1" dirty="0">
                <a:solidFill>
                  <a:srgbClr val="1F2B45"/>
                </a:solidFill>
                <a:latin typeface="Raleway" panose="020B0604020202020204" charset="-70"/>
              </a:rPr>
              <a:t>2025. gada maijs</a:t>
            </a:r>
          </a:p>
        </p:txBody>
      </p:sp>
      <p:sp>
        <p:nvSpPr>
          <p:cNvPr id="30" name="TextBox 29"/>
          <p:cNvSpPr txBox="1"/>
          <p:nvPr/>
        </p:nvSpPr>
        <p:spPr>
          <a:xfrm>
            <a:off x="17604000" y="9828000"/>
            <a:ext cx="609600" cy="400110"/>
          </a:xfrm>
          <a:prstGeom prst="rect">
            <a:avLst/>
          </a:prstGeom>
          <a:noFill/>
        </p:spPr>
        <p:txBody>
          <a:bodyPr wrap="square" rtlCol="0">
            <a:spAutoFit/>
          </a:bodyPr>
          <a:lstStyle/>
          <a:p>
            <a:pPr algn="r"/>
            <a:r>
              <a:rPr lang="lv-LV" sz="2000" b="1" dirty="0">
                <a:solidFill>
                  <a:srgbClr val="1F2B45"/>
                </a:solidFill>
                <a:latin typeface="Raleway" panose="020B0604020202020204" charset="-70"/>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900000" y="720000"/>
            <a:ext cx="14192265" cy="1513235"/>
          </a:xfrm>
          <a:prstGeom prst="rect">
            <a:avLst/>
          </a:prstGeom>
        </p:spPr>
        <p:txBody>
          <a:bodyPr wrap="square" lIns="0" tIns="0" rIns="0" bIns="0" rtlCol="0" anchor="t">
            <a:spAutoFit/>
          </a:bodyPr>
          <a:lstStyle/>
          <a:p>
            <a:pPr>
              <a:lnSpc>
                <a:spcPts val="5900"/>
              </a:lnSpc>
            </a:pPr>
            <a:r>
              <a:rPr lang="lv-LV" sz="5000" dirty="0">
                <a:solidFill>
                  <a:srgbClr val="B65E28"/>
                </a:solidFill>
                <a:latin typeface="Raleway Bold" panose="020B0604020202020204" charset="-70"/>
              </a:rPr>
              <a:t>Dalībnieku skaita sadalījums pa līdzekļu pārvaldītājiem</a:t>
            </a:r>
          </a:p>
        </p:txBody>
      </p:sp>
      <p:graphicFrame>
        <p:nvGraphicFramePr>
          <p:cNvPr id="9" name="Table 8"/>
          <p:cNvGraphicFramePr>
            <a:graphicFrameLocks noGrp="1"/>
          </p:cNvGraphicFramePr>
          <p:nvPr>
            <p:extLst>
              <p:ext uri="{D42A27DB-BD31-4B8C-83A1-F6EECF244321}">
                <p14:modId xmlns:p14="http://schemas.microsoft.com/office/powerpoint/2010/main" val="678643920"/>
              </p:ext>
            </p:extLst>
          </p:nvPr>
        </p:nvGraphicFramePr>
        <p:xfrm>
          <a:off x="1962132" y="2854998"/>
          <a:ext cx="13811268" cy="5760720"/>
        </p:xfrm>
        <a:graphic>
          <a:graphicData uri="http://schemas.openxmlformats.org/drawingml/2006/table">
            <a:tbl>
              <a:tblPr firstRow="1" bandRow="1">
                <a:tableStyleId>{69012ECD-51FC-41F1-AA8D-1B2483CD663E}</a:tableStyleId>
              </a:tblPr>
              <a:tblGrid>
                <a:gridCol w="7696201">
                  <a:extLst>
                    <a:ext uri="{9D8B030D-6E8A-4147-A177-3AD203B41FA5}">
                      <a16:colId xmlns:a16="http://schemas.microsoft.com/office/drawing/2014/main" val="3488137295"/>
                    </a:ext>
                  </a:extLst>
                </a:gridCol>
                <a:gridCol w="3124200">
                  <a:extLst>
                    <a:ext uri="{9D8B030D-6E8A-4147-A177-3AD203B41FA5}">
                      <a16:colId xmlns:a16="http://schemas.microsoft.com/office/drawing/2014/main" val="3822307481"/>
                    </a:ext>
                  </a:extLst>
                </a:gridCol>
                <a:gridCol w="2990867">
                  <a:extLst>
                    <a:ext uri="{9D8B030D-6E8A-4147-A177-3AD203B41FA5}">
                      <a16:colId xmlns:a16="http://schemas.microsoft.com/office/drawing/2014/main" val="3955555880"/>
                    </a:ext>
                  </a:extLst>
                </a:gridCol>
              </a:tblGrid>
              <a:tr h="692696">
                <a:tc>
                  <a:txBody>
                    <a:bodyPr/>
                    <a:lstStyle/>
                    <a:p>
                      <a:pPr algn="ctr"/>
                      <a:r>
                        <a:rPr lang="lv-LV" sz="2400" dirty="0">
                          <a:solidFill>
                            <a:schemeClr val="bg1"/>
                          </a:solidFill>
                          <a:latin typeface="Raleway" panose="020B0604020202020204" charset="-70"/>
                        </a:rPr>
                        <a:t>Līdzekļu pārvaldītājs</a:t>
                      </a:r>
                    </a:p>
                  </a:txBody>
                  <a:tcPr anchor="ctr">
                    <a:lnL w="12700" cap="flat" cmpd="sng" algn="ctr">
                      <a:solidFill>
                        <a:srgbClr val="1F2B4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tc>
                  <a:txBody>
                    <a:bodyPr/>
                    <a:lstStyle/>
                    <a:p>
                      <a:pPr algn="ctr"/>
                      <a:r>
                        <a:rPr lang="lv-LV" sz="2400" dirty="0">
                          <a:solidFill>
                            <a:schemeClr val="bg1"/>
                          </a:solidFill>
                          <a:latin typeface="Raleway" panose="020B0604020202020204" charset="-70"/>
                        </a:rPr>
                        <a:t>Dalībnieku skaits 31.12.2024., tūkst.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tc>
                  <a:txBody>
                    <a:bodyPr/>
                    <a:lstStyle/>
                    <a:p>
                      <a:pPr algn="ctr"/>
                      <a:r>
                        <a:rPr lang="lv-LV" sz="2400" dirty="0">
                          <a:solidFill>
                            <a:schemeClr val="bg1"/>
                          </a:solidFill>
                          <a:latin typeface="Raleway" panose="020B0604020202020204" charset="-70"/>
                        </a:rPr>
                        <a:t>Izmaiņas salīdzinājumā ar 2023. gadu, %</a:t>
                      </a:r>
                    </a:p>
                  </a:txBody>
                  <a:tcPr anchor="ctr">
                    <a:lnL w="12700" cap="flat" cmpd="sng" algn="ctr">
                      <a:solidFill>
                        <a:schemeClr val="bg1"/>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extLst>
                  <a:ext uri="{0D108BD9-81ED-4DB2-BD59-A6C34878D82A}">
                    <a16:rowId xmlns:a16="http://schemas.microsoft.com/office/drawing/2014/main" val="785167404"/>
                  </a:ext>
                </a:extLst>
              </a:tr>
              <a:tr h="504000">
                <a:tc>
                  <a:txBody>
                    <a:bodyPr/>
                    <a:lstStyle/>
                    <a:p>
                      <a:pPr marL="0" indent="354013" algn="l" fontAlgn="ctr">
                        <a:lnSpc>
                          <a:spcPct val="100000"/>
                        </a:lnSpc>
                      </a:pPr>
                      <a:r>
                        <a:rPr lang="lv-LV" sz="2400" u="none" strike="noStrike" dirty="0">
                          <a:solidFill>
                            <a:srgbClr val="1F2B45"/>
                          </a:solidFill>
                          <a:effectLst/>
                          <a:latin typeface="Raleway" panose="020B0604020202020204" charset="-70"/>
                        </a:rPr>
                        <a:t>AS "Swedbank Ieguldījumu Pārvaldes Sabiedrība”</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ctr">
                        <a:lnSpc>
                          <a:spcPct val="100000"/>
                        </a:lnSpc>
                      </a:pPr>
                      <a:r>
                        <a:rPr lang="lv-LV" sz="2400" u="none" strike="noStrike" dirty="0">
                          <a:solidFill>
                            <a:srgbClr val="1F2B45"/>
                          </a:solidFill>
                          <a:effectLst/>
                          <a:latin typeface="Raleway" panose="020B0604020202020204" charset="-70"/>
                        </a:rPr>
                        <a:t>539,8</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b">
                        <a:lnSpc>
                          <a:spcPct val="100000"/>
                        </a:lnSpc>
                      </a:pPr>
                      <a:r>
                        <a:rPr lang="lv-LV" sz="2400" u="none" strike="noStrike" dirty="0">
                          <a:solidFill>
                            <a:srgbClr val="1F2B45"/>
                          </a:solidFill>
                          <a:effectLst/>
                          <a:latin typeface="Raleway" panose="020B0604020202020204" charset="-70"/>
                        </a:rPr>
                        <a:t>-2,4%</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2828773874"/>
                  </a:ext>
                </a:extLst>
              </a:tr>
              <a:tr h="504000">
                <a:tc>
                  <a:txBody>
                    <a:bodyPr/>
                    <a:lstStyle/>
                    <a:p>
                      <a:pPr marL="0" indent="354013" algn="l" fontAlgn="ctr">
                        <a:lnSpc>
                          <a:spcPct val="100000"/>
                        </a:lnSpc>
                      </a:pPr>
                      <a:r>
                        <a:rPr lang="lv-LV" sz="2400" u="none" strike="noStrike" dirty="0">
                          <a:solidFill>
                            <a:srgbClr val="1F2B45"/>
                          </a:solidFill>
                          <a:effectLst/>
                          <a:latin typeface="Raleway" panose="020B0604020202020204" charset="-70"/>
                        </a:rPr>
                        <a:t>IPAS "SEB </a:t>
                      </a:r>
                      <a:r>
                        <a:rPr lang="lv-LV" sz="2400" u="none" strike="noStrike" dirty="0" err="1">
                          <a:solidFill>
                            <a:srgbClr val="1F2B45"/>
                          </a:solidFill>
                          <a:effectLst/>
                          <a:latin typeface="Raleway" panose="020B0604020202020204" charset="-70"/>
                        </a:rPr>
                        <a:t>Investment</a:t>
                      </a:r>
                      <a:r>
                        <a:rPr lang="lv-LV" sz="2400" u="none" strike="noStrike" dirty="0">
                          <a:solidFill>
                            <a:srgbClr val="1F2B45"/>
                          </a:solidFill>
                          <a:effectLst/>
                          <a:latin typeface="Raleway" panose="020B0604020202020204" charset="-70"/>
                        </a:rPr>
                        <a:t> </a:t>
                      </a:r>
                      <a:r>
                        <a:rPr lang="lv-LV" sz="2400" u="none" strike="noStrike" dirty="0" err="1">
                          <a:solidFill>
                            <a:srgbClr val="1F2B45"/>
                          </a:solidFill>
                          <a:effectLst/>
                          <a:latin typeface="Raleway" panose="020B0604020202020204" charset="-70"/>
                        </a:rPr>
                        <a:t>Management</a:t>
                      </a:r>
                      <a:r>
                        <a:rPr lang="lv-LV" sz="2400" u="none" strike="noStrike" dirty="0">
                          <a:solidFill>
                            <a:srgbClr val="1F2B45"/>
                          </a:solidFill>
                          <a:effectLst/>
                          <a:latin typeface="Raleway" panose="020B0604020202020204" charset="-70"/>
                        </a:rPr>
                        <a:t>"</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ctr">
                        <a:lnSpc>
                          <a:spcPct val="100000"/>
                        </a:lnSpc>
                      </a:pPr>
                      <a:r>
                        <a:rPr lang="lv-LV" sz="2400" u="none" strike="noStrike" dirty="0">
                          <a:solidFill>
                            <a:srgbClr val="1F2B45"/>
                          </a:solidFill>
                          <a:effectLst/>
                          <a:latin typeface="Raleway" panose="020B0604020202020204" charset="-70"/>
                        </a:rPr>
                        <a:t>249,1</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b">
                        <a:lnSpc>
                          <a:spcPct val="100000"/>
                        </a:lnSpc>
                      </a:pPr>
                      <a:r>
                        <a:rPr lang="lv-LV" sz="2400" u="none" strike="noStrike" dirty="0">
                          <a:solidFill>
                            <a:srgbClr val="1F2B45"/>
                          </a:solidFill>
                          <a:effectLst/>
                          <a:latin typeface="Raleway" panose="020B0604020202020204" charset="-70"/>
                        </a:rPr>
                        <a:t>-1,9%</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3246718372"/>
                  </a:ext>
                </a:extLst>
              </a:tr>
              <a:tr h="504000">
                <a:tc>
                  <a:txBody>
                    <a:bodyPr/>
                    <a:lstStyle/>
                    <a:p>
                      <a:pPr marL="0" indent="354013" algn="l" fontAlgn="ctr">
                        <a:lnSpc>
                          <a:spcPct val="100000"/>
                        </a:lnSpc>
                      </a:pPr>
                      <a:r>
                        <a:rPr lang="lv-LV" sz="2400" u="none" strike="noStrike" dirty="0">
                          <a:solidFill>
                            <a:srgbClr val="1F2B45"/>
                          </a:solidFill>
                          <a:effectLst/>
                          <a:latin typeface="Raleway" panose="020B0604020202020204" charset="-70"/>
                        </a:rPr>
                        <a:t>IPAS "CBL </a:t>
                      </a:r>
                      <a:r>
                        <a:rPr lang="lv-LV" sz="2400" u="none" strike="noStrike" dirty="0" err="1">
                          <a:solidFill>
                            <a:srgbClr val="1F2B45"/>
                          </a:solidFill>
                          <a:effectLst/>
                          <a:latin typeface="Raleway" panose="020B0604020202020204" charset="-70"/>
                        </a:rPr>
                        <a:t>Asset</a:t>
                      </a:r>
                      <a:r>
                        <a:rPr lang="lv-LV" sz="2400" u="none" strike="noStrike" dirty="0">
                          <a:solidFill>
                            <a:srgbClr val="1F2B45"/>
                          </a:solidFill>
                          <a:effectLst/>
                          <a:latin typeface="Raleway" panose="020B0604020202020204" charset="-70"/>
                        </a:rPr>
                        <a:t> </a:t>
                      </a:r>
                      <a:r>
                        <a:rPr lang="lv-LV" sz="2400" u="none" strike="noStrike" dirty="0" err="1">
                          <a:solidFill>
                            <a:srgbClr val="1F2B45"/>
                          </a:solidFill>
                          <a:effectLst/>
                          <a:latin typeface="Raleway" panose="020B0604020202020204" charset="-70"/>
                        </a:rPr>
                        <a:t>Management</a:t>
                      </a:r>
                      <a:r>
                        <a:rPr lang="lv-LV" sz="2400" u="none" strike="noStrike" dirty="0">
                          <a:solidFill>
                            <a:srgbClr val="1F2B45"/>
                          </a:solidFill>
                          <a:effectLst/>
                          <a:latin typeface="Raleway" panose="020B0604020202020204" charset="-70"/>
                        </a:rPr>
                        <a:t>"</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ctr">
                        <a:lnSpc>
                          <a:spcPct val="100000"/>
                        </a:lnSpc>
                      </a:pPr>
                      <a:r>
                        <a:rPr lang="lv-LV" sz="2400" u="none" strike="noStrike" dirty="0">
                          <a:solidFill>
                            <a:srgbClr val="1F2B45"/>
                          </a:solidFill>
                          <a:effectLst/>
                          <a:latin typeface="Raleway" panose="020B0604020202020204" charset="-70"/>
                        </a:rPr>
                        <a:t>196,1</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b">
                        <a:lnSpc>
                          <a:spcPct val="100000"/>
                        </a:lnSpc>
                      </a:pPr>
                      <a:r>
                        <a:rPr lang="lv-LV" sz="2400" u="none" strike="noStrike" dirty="0">
                          <a:solidFill>
                            <a:srgbClr val="1F2B45"/>
                          </a:solidFill>
                          <a:effectLst/>
                          <a:latin typeface="Raleway" panose="020B0604020202020204" charset="-70"/>
                        </a:rPr>
                        <a:t>-4,6%</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1239472816"/>
                  </a:ext>
                </a:extLst>
              </a:tr>
              <a:tr h="504000">
                <a:tc>
                  <a:txBody>
                    <a:bodyPr/>
                    <a:lstStyle/>
                    <a:p>
                      <a:pPr marL="0" indent="354013" algn="l" fontAlgn="ctr">
                        <a:lnSpc>
                          <a:spcPct val="100000"/>
                        </a:lnSpc>
                      </a:pPr>
                      <a:r>
                        <a:rPr lang="lv-LV" sz="2400" u="none" strike="noStrike" dirty="0">
                          <a:solidFill>
                            <a:srgbClr val="1F2B45"/>
                          </a:solidFill>
                          <a:effectLst/>
                          <a:latin typeface="Raleway" panose="020B0604020202020204" charset="-70"/>
                        </a:rPr>
                        <a:t>IPAS "INVL </a:t>
                      </a:r>
                      <a:r>
                        <a:rPr lang="lv-LV" sz="2400" u="none" strike="noStrike" dirty="0" err="1">
                          <a:solidFill>
                            <a:srgbClr val="1F2B45"/>
                          </a:solidFill>
                          <a:effectLst/>
                          <a:latin typeface="Raleway" panose="020B0604020202020204" charset="-70"/>
                        </a:rPr>
                        <a:t>Asset</a:t>
                      </a:r>
                      <a:r>
                        <a:rPr lang="lv-LV" sz="2400" u="none" strike="noStrike" dirty="0">
                          <a:solidFill>
                            <a:srgbClr val="1F2B45"/>
                          </a:solidFill>
                          <a:effectLst/>
                          <a:latin typeface="Raleway" panose="020B0604020202020204" charset="-70"/>
                        </a:rPr>
                        <a:t> </a:t>
                      </a:r>
                      <a:r>
                        <a:rPr lang="lv-LV" sz="2400" u="none" strike="noStrike" dirty="0" err="1">
                          <a:solidFill>
                            <a:srgbClr val="1F2B45"/>
                          </a:solidFill>
                          <a:effectLst/>
                          <a:latin typeface="Raleway" panose="020B0604020202020204" charset="-70"/>
                        </a:rPr>
                        <a:t>Management</a:t>
                      </a:r>
                      <a:r>
                        <a:rPr lang="lv-LV" sz="2400" u="none" strike="noStrike" dirty="0">
                          <a:solidFill>
                            <a:srgbClr val="1F2B45"/>
                          </a:solidFill>
                          <a:effectLst/>
                          <a:latin typeface="Raleway" panose="020B0604020202020204" charset="-70"/>
                        </a:rPr>
                        <a:t>”</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ctr">
                        <a:lnSpc>
                          <a:spcPct val="100000"/>
                        </a:lnSpc>
                      </a:pPr>
                      <a:r>
                        <a:rPr lang="lv-LV" sz="2400" u="none" strike="noStrike" dirty="0">
                          <a:solidFill>
                            <a:srgbClr val="1F2B45"/>
                          </a:solidFill>
                          <a:effectLst/>
                          <a:latin typeface="Raleway" panose="020B0604020202020204" charset="-70"/>
                        </a:rPr>
                        <a:t>69,6</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b">
                        <a:lnSpc>
                          <a:spcPct val="100000"/>
                        </a:lnSpc>
                      </a:pPr>
                      <a:r>
                        <a:rPr lang="lv-LV" sz="2400" u="none" strike="noStrike" dirty="0">
                          <a:solidFill>
                            <a:srgbClr val="1F2B45"/>
                          </a:solidFill>
                          <a:effectLst/>
                          <a:latin typeface="Raleway" panose="020B0604020202020204" charset="-70"/>
                        </a:rPr>
                        <a:t>1,9%</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3426651784"/>
                  </a:ext>
                </a:extLst>
              </a:tr>
              <a:tr h="504000">
                <a:tc>
                  <a:txBody>
                    <a:bodyPr/>
                    <a:lstStyle/>
                    <a:p>
                      <a:pPr marL="0" indent="354013" algn="l" fontAlgn="ctr">
                        <a:lnSpc>
                          <a:spcPct val="100000"/>
                        </a:lnSpc>
                      </a:pPr>
                      <a:r>
                        <a:rPr lang="lv-LV" sz="2400" u="none" strike="noStrike" dirty="0" err="1">
                          <a:solidFill>
                            <a:srgbClr val="1F2B45"/>
                          </a:solidFill>
                          <a:effectLst/>
                          <a:latin typeface="Raleway" panose="020B0604020202020204" charset="-70"/>
                        </a:rPr>
                        <a:t>Luminor</a:t>
                      </a:r>
                      <a:r>
                        <a:rPr lang="lv-LV" sz="2400" u="none" strike="noStrike" dirty="0">
                          <a:solidFill>
                            <a:srgbClr val="1F2B45"/>
                          </a:solidFill>
                          <a:effectLst/>
                          <a:latin typeface="Raleway" panose="020B0604020202020204" charset="-70"/>
                        </a:rPr>
                        <a:t> </a:t>
                      </a:r>
                      <a:r>
                        <a:rPr lang="lv-LV" sz="2400" u="none" strike="noStrike" dirty="0" err="1">
                          <a:solidFill>
                            <a:srgbClr val="1F2B45"/>
                          </a:solidFill>
                          <a:effectLst/>
                          <a:latin typeface="Raleway" panose="020B0604020202020204" charset="-70"/>
                        </a:rPr>
                        <a:t>Asset</a:t>
                      </a:r>
                      <a:r>
                        <a:rPr lang="lv-LV" sz="2400" u="none" strike="noStrike" dirty="0">
                          <a:solidFill>
                            <a:srgbClr val="1F2B45"/>
                          </a:solidFill>
                          <a:effectLst/>
                          <a:latin typeface="Raleway" panose="020B0604020202020204" charset="-70"/>
                        </a:rPr>
                        <a:t> </a:t>
                      </a:r>
                      <a:r>
                        <a:rPr lang="lv-LV" sz="2400" u="none" strike="noStrike" dirty="0" err="1">
                          <a:solidFill>
                            <a:srgbClr val="1F2B45"/>
                          </a:solidFill>
                          <a:effectLst/>
                          <a:latin typeface="Raleway" panose="020B0604020202020204" charset="-70"/>
                        </a:rPr>
                        <a:t>Management</a:t>
                      </a:r>
                      <a:r>
                        <a:rPr lang="lv-LV" sz="2400" u="none" strike="noStrike" dirty="0">
                          <a:solidFill>
                            <a:srgbClr val="1F2B45"/>
                          </a:solidFill>
                          <a:effectLst/>
                          <a:latin typeface="Raleway" panose="020B0604020202020204" charset="-70"/>
                        </a:rPr>
                        <a:t> IPAS</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ctr">
                        <a:lnSpc>
                          <a:spcPct val="100000"/>
                        </a:lnSpc>
                      </a:pPr>
                      <a:r>
                        <a:rPr lang="lv-LV" sz="2400" u="none" strike="noStrike" dirty="0">
                          <a:solidFill>
                            <a:srgbClr val="1F2B45"/>
                          </a:solidFill>
                          <a:effectLst/>
                          <a:latin typeface="Raleway" panose="020B0604020202020204" charset="-70"/>
                        </a:rPr>
                        <a:t>113,6</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b">
                        <a:lnSpc>
                          <a:spcPct val="100000"/>
                        </a:lnSpc>
                      </a:pPr>
                      <a:r>
                        <a:rPr lang="lv-LV" sz="2400" u="none" strike="noStrike" dirty="0">
                          <a:solidFill>
                            <a:srgbClr val="1F2B45"/>
                          </a:solidFill>
                          <a:effectLst/>
                          <a:latin typeface="Raleway" panose="020B0604020202020204" charset="-70"/>
                        </a:rPr>
                        <a:t>7,6%</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2912173712"/>
                  </a:ext>
                </a:extLst>
              </a:tr>
              <a:tr h="504000">
                <a:tc>
                  <a:txBody>
                    <a:bodyPr/>
                    <a:lstStyle/>
                    <a:p>
                      <a:pPr marL="0" indent="354013" algn="l" fontAlgn="ctr">
                        <a:lnSpc>
                          <a:spcPct val="100000"/>
                        </a:lnSpc>
                      </a:pPr>
                      <a:r>
                        <a:rPr lang="lv-LV" sz="2400" u="none" strike="noStrike" dirty="0">
                          <a:solidFill>
                            <a:srgbClr val="1F2B45"/>
                          </a:solidFill>
                          <a:effectLst/>
                          <a:latin typeface="Raleway" panose="020B0604020202020204" charset="-70"/>
                        </a:rPr>
                        <a:t>IPAS “</a:t>
                      </a:r>
                      <a:r>
                        <a:rPr lang="lv-LV" sz="2400" u="none" strike="noStrike" dirty="0" err="1">
                          <a:solidFill>
                            <a:srgbClr val="1F2B45"/>
                          </a:solidFill>
                          <a:effectLst/>
                          <a:latin typeface="Raleway" panose="020B0604020202020204" charset="-70"/>
                        </a:rPr>
                        <a:t>Indexo</a:t>
                      </a:r>
                      <a:r>
                        <a:rPr lang="lv-LV" sz="2400" u="none" strike="noStrike" dirty="0">
                          <a:solidFill>
                            <a:srgbClr val="1F2B45"/>
                          </a:solidFill>
                          <a:effectLst/>
                          <a:latin typeface="Raleway" panose="020B0604020202020204" charset="-70"/>
                        </a:rPr>
                        <a:t>”</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ctr">
                        <a:lnSpc>
                          <a:spcPct val="100000"/>
                        </a:lnSpc>
                      </a:pPr>
                      <a:r>
                        <a:rPr lang="lv-LV" sz="2400" u="none" strike="noStrike" dirty="0">
                          <a:solidFill>
                            <a:srgbClr val="1F2B45"/>
                          </a:solidFill>
                          <a:effectLst/>
                          <a:latin typeface="Raleway" panose="020B0604020202020204" charset="-70"/>
                        </a:rPr>
                        <a:t>125,3</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b">
                        <a:lnSpc>
                          <a:spcPct val="100000"/>
                        </a:lnSpc>
                      </a:pPr>
                      <a:r>
                        <a:rPr lang="lv-LV" sz="2400" u="none" strike="noStrike" dirty="0">
                          <a:solidFill>
                            <a:srgbClr val="1F2B45"/>
                          </a:solidFill>
                          <a:effectLst/>
                          <a:latin typeface="Raleway" panose="020B0604020202020204" charset="-70"/>
                        </a:rPr>
                        <a:t>10,5%</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952880008"/>
                  </a:ext>
                </a:extLst>
              </a:tr>
              <a:tr h="504000">
                <a:tc>
                  <a:txBody>
                    <a:bodyPr/>
                    <a:lstStyle/>
                    <a:p>
                      <a:pPr marL="0" indent="354013" algn="l" fontAlgn="ctr">
                        <a:lnSpc>
                          <a:spcPct val="100000"/>
                        </a:lnSpc>
                      </a:pPr>
                      <a:r>
                        <a:rPr lang="lv-LV" sz="2400" u="none" strike="noStrike" dirty="0" err="1">
                          <a:solidFill>
                            <a:srgbClr val="1F2B45"/>
                          </a:solidFill>
                          <a:effectLst/>
                          <a:latin typeface="Raleway" panose="020B0604020202020204" charset="-70"/>
                        </a:rPr>
                        <a:t>Signet</a:t>
                      </a:r>
                      <a:r>
                        <a:rPr lang="lv-LV" sz="2400" u="none" strike="noStrike" dirty="0">
                          <a:solidFill>
                            <a:srgbClr val="1F2B45"/>
                          </a:solidFill>
                          <a:effectLst/>
                          <a:latin typeface="Raleway" panose="020B0604020202020204" charset="-70"/>
                        </a:rPr>
                        <a:t> Pensiju Pārvalde IPAS</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ctr">
                        <a:lnSpc>
                          <a:spcPct val="100000"/>
                        </a:lnSpc>
                      </a:pPr>
                      <a:r>
                        <a:rPr lang="lv-LV" sz="2400" u="none" strike="noStrike" dirty="0">
                          <a:solidFill>
                            <a:srgbClr val="1F2B45"/>
                          </a:solidFill>
                          <a:effectLst/>
                          <a:latin typeface="Raleway" panose="020B0604020202020204" charset="-70"/>
                        </a:rPr>
                        <a:t>4,0</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b">
                        <a:lnSpc>
                          <a:spcPct val="100000"/>
                        </a:lnSpc>
                      </a:pPr>
                      <a:r>
                        <a:rPr lang="lv-LV" sz="2400" u="none" strike="noStrike" dirty="0">
                          <a:solidFill>
                            <a:srgbClr val="1F2B45"/>
                          </a:solidFill>
                          <a:effectLst/>
                          <a:latin typeface="Raleway" panose="020B0604020202020204" charset="-70"/>
                        </a:rPr>
                        <a:t>-21,5%</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636294028"/>
                  </a:ext>
                </a:extLst>
              </a:tr>
              <a:tr h="504000">
                <a:tc>
                  <a:txBody>
                    <a:bodyPr/>
                    <a:lstStyle/>
                    <a:p>
                      <a:pPr marL="0" indent="354013" algn="l" fontAlgn="b">
                        <a:lnSpc>
                          <a:spcPct val="100000"/>
                        </a:lnSpc>
                      </a:pPr>
                      <a:r>
                        <a:rPr lang="lv-LV" sz="2400" u="none" strike="noStrike" dirty="0">
                          <a:solidFill>
                            <a:srgbClr val="1F2B45"/>
                          </a:solidFill>
                          <a:effectLst/>
                          <a:latin typeface="Raleway" panose="020B0604020202020204" charset="-70"/>
                        </a:rPr>
                        <a:t>VAIRO IPAS</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ctr">
                        <a:lnSpc>
                          <a:spcPct val="100000"/>
                        </a:lnSpc>
                      </a:pPr>
                      <a:r>
                        <a:rPr lang="lv-LV" sz="2400" u="none" strike="noStrike" dirty="0">
                          <a:solidFill>
                            <a:srgbClr val="1F2B45"/>
                          </a:solidFill>
                          <a:effectLst/>
                          <a:latin typeface="Raleway" panose="020B0604020202020204" charset="-70"/>
                        </a:rPr>
                        <a:t>11,8</a:t>
                      </a:r>
                      <a:endParaRPr lang="lv-LV" sz="2400" b="0" i="0" u="none" strike="noStrike" dirty="0">
                        <a:solidFill>
                          <a:srgbClr val="1F2B45"/>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tc>
                  <a:txBody>
                    <a:bodyPr/>
                    <a:lstStyle/>
                    <a:p>
                      <a:pPr algn="ctr" fontAlgn="b">
                        <a:lnSpc>
                          <a:spcPct val="100000"/>
                        </a:lnSpc>
                      </a:pPr>
                      <a:r>
                        <a:rPr lang="lv-LV" sz="2400" u="none" strike="noStrike" dirty="0">
                          <a:solidFill>
                            <a:srgbClr val="1F2B45"/>
                          </a:solidFill>
                          <a:effectLst/>
                          <a:latin typeface="Raleway" panose="020B0604020202020204" charset="-70"/>
                        </a:rPr>
                        <a:t>1804,5%</a:t>
                      </a:r>
                    </a:p>
                  </a:txBody>
                  <a:tcPr marL="0" marR="0" marT="0" marB="0" anchor="ctr">
                    <a:lnL w="12700" cap="flat" cmpd="sng" algn="ctr">
                      <a:solidFill>
                        <a:srgbClr val="1F2B45"/>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tcPr>
                </a:tc>
                <a:extLst>
                  <a:ext uri="{0D108BD9-81ED-4DB2-BD59-A6C34878D82A}">
                    <a16:rowId xmlns:a16="http://schemas.microsoft.com/office/drawing/2014/main" val="3766496348"/>
                  </a:ext>
                </a:extLst>
              </a:tr>
              <a:tr h="540000">
                <a:tc>
                  <a:txBody>
                    <a:bodyPr/>
                    <a:lstStyle/>
                    <a:p>
                      <a:pPr algn="ctr" fontAlgn="b">
                        <a:lnSpc>
                          <a:spcPct val="100000"/>
                        </a:lnSpc>
                      </a:pPr>
                      <a:r>
                        <a:rPr lang="lv-LV" sz="2400" b="1" u="none" strike="noStrike" dirty="0">
                          <a:solidFill>
                            <a:schemeClr val="bg1"/>
                          </a:solidFill>
                          <a:effectLst/>
                          <a:latin typeface="Raleway" panose="020B0604020202020204" charset="-70"/>
                        </a:rPr>
                        <a:t>KOPĀ</a:t>
                      </a:r>
                      <a:endParaRPr lang="lv-LV" sz="2400" b="1" i="0" u="none" strike="noStrike" dirty="0">
                        <a:solidFill>
                          <a:schemeClr val="bg1"/>
                        </a:solidFill>
                        <a:effectLst/>
                        <a:latin typeface="Raleway" panose="020B0604020202020204" charset="-70"/>
                      </a:endParaRPr>
                    </a:p>
                  </a:txBody>
                  <a:tcPr marL="0" marR="0" marT="0" marB="0" anchor="ctr">
                    <a:lnL w="12700" cap="flat" cmpd="sng" algn="ctr">
                      <a:solidFill>
                        <a:srgbClr val="1F2B4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tc>
                  <a:txBody>
                    <a:bodyPr/>
                    <a:lstStyle/>
                    <a:p>
                      <a:pPr algn="ctr" fontAlgn="ctr">
                        <a:lnSpc>
                          <a:spcPct val="100000"/>
                        </a:lnSpc>
                      </a:pPr>
                      <a:r>
                        <a:rPr lang="lv-LV" sz="2400" b="1" u="none" strike="noStrike" dirty="0">
                          <a:solidFill>
                            <a:schemeClr val="bg1"/>
                          </a:solidFill>
                          <a:effectLst/>
                          <a:latin typeface="Raleway" panose="020B0604020202020204" charset="-70"/>
                        </a:rPr>
                        <a:t>1 309,3</a:t>
                      </a:r>
                      <a:endParaRPr lang="lv-LV" sz="2400" b="1" i="0" u="none" strike="noStrike" dirty="0">
                        <a:solidFill>
                          <a:schemeClr val="bg1"/>
                        </a:solidFill>
                        <a:effectLst/>
                        <a:latin typeface="Raleway" panose="020B0604020202020204" charset="-7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tc>
                  <a:txBody>
                    <a:bodyPr/>
                    <a:lstStyle/>
                    <a:p>
                      <a:pPr algn="ctr" fontAlgn="b">
                        <a:lnSpc>
                          <a:spcPct val="100000"/>
                        </a:lnSpc>
                      </a:pPr>
                      <a:r>
                        <a:rPr lang="lv-LV" sz="2400" b="1" u="none" strike="noStrike" dirty="0">
                          <a:solidFill>
                            <a:schemeClr val="bg1"/>
                          </a:solidFill>
                          <a:effectLst/>
                          <a:latin typeface="Raleway" panose="020B0604020202020204" charset="-70"/>
                        </a:rPr>
                        <a:t>0,3%</a:t>
                      </a:r>
                      <a:endParaRPr lang="lv-LV" sz="2400" b="1" i="0" u="none" strike="noStrike" dirty="0">
                        <a:solidFill>
                          <a:schemeClr val="bg1"/>
                        </a:solidFill>
                        <a:effectLst/>
                        <a:latin typeface="Raleway" panose="020B0604020202020204" charset="-7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rgbClr val="1F2B45"/>
                      </a:solidFill>
                      <a:prstDash val="solid"/>
                      <a:round/>
                      <a:headEnd type="none" w="med" len="med"/>
                      <a:tailEnd type="none" w="med" len="med"/>
                    </a:lnR>
                    <a:lnT w="12700" cap="flat" cmpd="sng" algn="ctr">
                      <a:solidFill>
                        <a:srgbClr val="1F2B45"/>
                      </a:solidFill>
                      <a:prstDash val="solid"/>
                      <a:round/>
                      <a:headEnd type="none" w="med" len="med"/>
                      <a:tailEnd type="none" w="med" len="med"/>
                    </a:lnT>
                    <a:lnB w="12700" cap="flat" cmpd="sng" algn="ctr">
                      <a:solidFill>
                        <a:srgbClr val="1F2B45"/>
                      </a:solidFill>
                      <a:prstDash val="solid"/>
                      <a:round/>
                      <a:headEnd type="none" w="med" len="med"/>
                      <a:tailEnd type="none" w="med" len="med"/>
                    </a:lnB>
                    <a:solidFill>
                      <a:schemeClr val="tx2"/>
                    </a:solidFill>
                  </a:tcPr>
                </a:tc>
                <a:extLst>
                  <a:ext uri="{0D108BD9-81ED-4DB2-BD59-A6C34878D82A}">
                    <a16:rowId xmlns:a16="http://schemas.microsoft.com/office/drawing/2014/main" val="3849774518"/>
                  </a:ext>
                </a:extLst>
              </a:tr>
            </a:tbl>
          </a:graphicData>
        </a:graphic>
      </p:graphicFrame>
      <p:sp>
        <p:nvSpPr>
          <p:cNvPr id="10" name="Rectangle 9"/>
          <p:cNvSpPr/>
          <p:nvPr/>
        </p:nvSpPr>
        <p:spPr>
          <a:xfrm>
            <a:off x="-76200" y="-114300"/>
            <a:ext cx="17907000" cy="9982200"/>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AutoShape 9"/>
          <p:cNvSpPr/>
          <p:nvPr/>
        </p:nvSpPr>
        <p:spPr>
          <a:xfrm>
            <a:off x="0" y="9040963"/>
            <a:ext cx="2454179" cy="1246037"/>
          </a:xfrm>
          <a:prstGeom prst="rect">
            <a:avLst/>
          </a:prstGeom>
          <a:solidFill>
            <a:srgbClr val="669933"/>
          </a:solidFill>
        </p:spPr>
      </p:sp>
      <p:sp>
        <p:nvSpPr>
          <p:cNvPr id="6" name="AutoShape 8"/>
          <p:cNvSpPr/>
          <p:nvPr/>
        </p:nvSpPr>
        <p:spPr>
          <a:xfrm>
            <a:off x="16543131" y="0"/>
            <a:ext cx="1744869" cy="3493764"/>
          </a:xfrm>
          <a:prstGeom prst="rect">
            <a:avLst/>
          </a:prstGeom>
          <a:solidFill>
            <a:srgbClr val="1F2B45"/>
          </a:solidFill>
        </p:spPr>
      </p:sp>
      <p:sp>
        <p:nvSpPr>
          <p:cNvPr id="12" name="TextBox 11"/>
          <p:cNvSpPr txBox="1"/>
          <p:nvPr/>
        </p:nvSpPr>
        <p:spPr>
          <a:xfrm>
            <a:off x="108000" y="9828000"/>
            <a:ext cx="2133600" cy="400110"/>
          </a:xfrm>
          <a:prstGeom prst="rect">
            <a:avLst/>
          </a:prstGeom>
          <a:noFill/>
        </p:spPr>
        <p:txBody>
          <a:bodyPr wrap="square" rtlCol="0">
            <a:spAutoFit/>
          </a:bodyPr>
          <a:lstStyle/>
          <a:p>
            <a:pPr algn="ctr"/>
            <a:r>
              <a:rPr lang="lv-LV" sz="2000" b="1" dirty="0">
                <a:solidFill>
                  <a:schemeClr val="bg1"/>
                </a:solidFill>
                <a:latin typeface="Raleway" panose="020B0604020202020204" charset="-70"/>
              </a:rPr>
              <a:t>2025. gada maijs</a:t>
            </a:r>
          </a:p>
        </p:txBody>
      </p:sp>
      <p:sp>
        <p:nvSpPr>
          <p:cNvPr id="13" name="TextBox 12"/>
          <p:cNvSpPr txBox="1"/>
          <p:nvPr/>
        </p:nvSpPr>
        <p:spPr>
          <a:xfrm>
            <a:off x="17604000" y="9828000"/>
            <a:ext cx="609600" cy="400110"/>
          </a:xfrm>
          <a:prstGeom prst="rect">
            <a:avLst/>
          </a:prstGeom>
          <a:noFill/>
        </p:spPr>
        <p:txBody>
          <a:bodyPr wrap="square" rtlCol="0">
            <a:spAutoFit/>
          </a:bodyPr>
          <a:lstStyle/>
          <a:p>
            <a:pPr algn="r"/>
            <a:r>
              <a:rPr lang="lv-LV" sz="2000" b="1" dirty="0">
                <a:solidFill>
                  <a:srgbClr val="1F2B45"/>
                </a:solidFill>
                <a:latin typeface="Raleway" panose="020B0604020202020204" charset="-70"/>
              </a:rPr>
              <a:t>7</a:t>
            </a:r>
          </a:p>
        </p:txBody>
      </p:sp>
    </p:spTree>
    <p:extLst>
      <p:ext uri="{BB962C8B-B14F-4D97-AF65-F5344CB8AC3E}">
        <p14:creationId xmlns:p14="http://schemas.microsoft.com/office/powerpoint/2010/main" val="127601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00" y="8724900"/>
            <a:ext cx="14309821" cy="1015663"/>
          </a:xfrm>
          <a:prstGeom prst="rect">
            <a:avLst/>
          </a:prstGeom>
        </p:spPr>
        <p:txBody>
          <a:bodyPr wrap="square">
            <a:spAutoFit/>
          </a:bodyPr>
          <a:lstStyle/>
          <a:p>
            <a:pPr algn="ctr"/>
            <a:r>
              <a:rPr lang="lv-LV" sz="3000" dirty="0">
                <a:solidFill>
                  <a:srgbClr val="1F2B45"/>
                </a:solidFill>
                <a:latin typeface="Raleway" panose="020B0604020202020204" charset="-70"/>
              </a:rPr>
              <a:t>2024. gadā </a:t>
            </a:r>
            <a:r>
              <a:rPr lang="lv-LV" sz="3000" b="1" dirty="0">
                <a:solidFill>
                  <a:srgbClr val="1F2B45"/>
                </a:solidFill>
                <a:latin typeface="Raleway Bold" panose="020B0604020202020204" charset="-70"/>
              </a:rPr>
              <a:t>164,1</a:t>
            </a:r>
            <a:r>
              <a:rPr lang="lv-LV" sz="3000" dirty="0">
                <a:solidFill>
                  <a:srgbClr val="1F2B45"/>
                </a:solidFill>
                <a:latin typeface="Raleway Bold" panose="020B0604020202020204" charset="-70"/>
              </a:rPr>
              <a:t> </a:t>
            </a:r>
            <a:r>
              <a:rPr lang="lv-LV" sz="3000" b="1" dirty="0">
                <a:solidFill>
                  <a:srgbClr val="1F2B45"/>
                </a:solidFill>
                <a:latin typeface="Raleway Bold" panose="020B0604020202020204" charset="-70"/>
              </a:rPr>
              <a:t>tūkst.</a:t>
            </a:r>
            <a:r>
              <a:rPr lang="lv-LV" sz="3000" dirty="0">
                <a:solidFill>
                  <a:srgbClr val="1F2B45"/>
                </a:solidFill>
                <a:latin typeface="Raleway" panose="020B0604020202020204" charset="-70"/>
              </a:rPr>
              <a:t> dalībnieku jeb </a:t>
            </a:r>
            <a:r>
              <a:rPr lang="lv-LV" sz="3000" b="1" dirty="0">
                <a:solidFill>
                  <a:srgbClr val="1F2B45"/>
                </a:solidFill>
                <a:latin typeface="Raleway Bold" panose="020B0604020202020204" charset="-70"/>
              </a:rPr>
              <a:t>12,6%</a:t>
            </a:r>
            <a:r>
              <a:rPr lang="lv-LV" sz="3000" dirty="0">
                <a:solidFill>
                  <a:srgbClr val="1F2B45"/>
                </a:solidFill>
                <a:latin typeface="Raleway" panose="020B0604020202020204" charset="-70"/>
              </a:rPr>
              <a:t> ir veikuši ieguldījumu plāna maiņu (2023. gadā - </a:t>
            </a:r>
            <a:r>
              <a:rPr lang="lv-LV" sz="3000" b="1" dirty="0">
                <a:solidFill>
                  <a:srgbClr val="1F2B45"/>
                </a:solidFill>
                <a:latin typeface="Raleway Bold" panose="020B0604020202020204" charset="-70"/>
              </a:rPr>
              <a:t>103,4</a:t>
            </a:r>
            <a:r>
              <a:rPr lang="lv-LV" sz="3000" dirty="0">
                <a:solidFill>
                  <a:srgbClr val="1F2B45"/>
                </a:solidFill>
                <a:latin typeface="Raleway Bold" panose="020B0604020202020204" charset="-70"/>
              </a:rPr>
              <a:t> </a:t>
            </a:r>
            <a:r>
              <a:rPr lang="lv-LV" sz="3000" b="1" dirty="0">
                <a:solidFill>
                  <a:srgbClr val="1F2B45"/>
                </a:solidFill>
                <a:latin typeface="Raleway Bold" panose="020B0604020202020204" charset="-70"/>
              </a:rPr>
              <a:t>tūkst.</a:t>
            </a:r>
            <a:r>
              <a:rPr lang="lv-LV" sz="3000" dirty="0">
                <a:solidFill>
                  <a:srgbClr val="1F2B45"/>
                </a:solidFill>
                <a:latin typeface="Raleway" panose="020B0604020202020204" charset="-70"/>
              </a:rPr>
              <a:t> jeb </a:t>
            </a:r>
            <a:r>
              <a:rPr lang="lv-LV" sz="3000" b="1" dirty="0">
                <a:solidFill>
                  <a:srgbClr val="1F2B45"/>
                </a:solidFill>
                <a:latin typeface="Raleway Bold" panose="020B0604020202020204" charset="-70"/>
              </a:rPr>
              <a:t>7,9%</a:t>
            </a:r>
            <a:r>
              <a:rPr lang="lv-LV" sz="3000" dirty="0">
                <a:solidFill>
                  <a:srgbClr val="1F2B45"/>
                </a:solidFill>
                <a:latin typeface="Raleway" panose="020B0604020202020204" charset="-70"/>
              </a:rPr>
              <a:t>)</a:t>
            </a:r>
          </a:p>
        </p:txBody>
      </p:sp>
      <p:sp>
        <p:nvSpPr>
          <p:cNvPr id="11" name="Rectangle 10"/>
          <p:cNvSpPr/>
          <p:nvPr/>
        </p:nvSpPr>
        <p:spPr>
          <a:xfrm>
            <a:off x="1112855" y="7277100"/>
            <a:ext cx="15117745" cy="400110"/>
          </a:xfrm>
          <a:prstGeom prst="rect">
            <a:avLst/>
          </a:prstGeom>
        </p:spPr>
        <p:txBody>
          <a:bodyPr wrap="square">
            <a:spAutoFit/>
          </a:bodyPr>
          <a:lstStyle/>
          <a:p>
            <a:pPr algn="ctr"/>
            <a:r>
              <a:rPr lang="lv-LV" sz="2000" dirty="0">
                <a:solidFill>
                  <a:srgbClr val="1F2B45"/>
                </a:solidFill>
                <a:latin typeface="Raleway" panose="020B0604020202020204" charset="-70"/>
              </a:rPr>
              <a:t>2023. gadā Swedbank pensiju ieguldījumu plāns "Stabilitāte" mainīja kategoriju no konservatīvā plāna uz sabalansēto plānu</a:t>
            </a:r>
          </a:p>
        </p:txBody>
      </p:sp>
      <p:sp>
        <p:nvSpPr>
          <p:cNvPr id="12" name="TextBox 6"/>
          <p:cNvSpPr txBox="1"/>
          <p:nvPr/>
        </p:nvSpPr>
        <p:spPr>
          <a:xfrm>
            <a:off x="900000" y="720000"/>
            <a:ext cx="14192265" cy="756617"/>
          </a:xfrm>
          <a:prstGeom prst="rect">
            <a:avLst/>
          </a:prstGeom>
        </p:spPr>
        <p:txBody>
          <a:bodyPr wrap="square" lIns="0" tIns="0" rIns="0" bIns="0" rtlCol="0" anchor="t">
            <a:spAutoFit/>
          </a:bodyPr>
          <a:lstStyle/>
          <a:p>
            <a:pPr>
              <a:lnSpc>
                <a:spcPts val="5900"/>
              </a:lnSpc>
            </a:pPr>
            <a:r>
              <a:rPr lang="lv-LV" sz="5000" dirty="0">
                <a:solidFill>
                  <a:srgbClr val="B65E28"/>
                </a:solidFill>
                <a:latin typeface="Raleway Bold" panose="020B0604020202020204" charset="-70"/>
              </a:rPr>
              <a:t>Ieguldījumu plānu kategorijas izvēle</a:t>
            </a:r>
          </a:p>
        </p:txBody>
      </p:sp>
      <p:sp>
        <p:nvSpPr>
          <p:cNvPr id="13" name="Rectangle 12"/>
          <p:cNvSpPr/>
          <p:nvPr/>
        </p:nvSpPr>
        <p:spPr>
          <a:xfrm>
            <a:off x="-76200" y="-114300"/>
            <a:ext cx="17907000" cy="9982200"/>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AutoShape 8"/>
          <p:cNvSpPr/>
          <p:nvPr/>
        </p:nvSpPr>
        <p:spPr>
          <a:xfrm>
            <a:off x="16543131" y="0"/>
            <a:ext cx="1744869" cy="3493764"/>
          </a:xfrm>
          <a:prstGeom prst="rect">
            <a:avLst/>
          </a:prstGeom>
          <a:solidFill>
            <a:srgbClr val="1F2B45"/>
          </a:solidFill>
        </p:spPr>
      </p:sp>
      <p:sp>
        <p:nvSpPr>
          <p:cNvPr id="14" name="Rectangle 13"/>
          <p:cNvSpPr/>
          <p:nvPr/>
        </p:nvSpPr>
        <p:spPr>
          <a:xfrm>
            <a:off x="-76200" y="8496300"/>
            <a:ext cx="17526000" cy="1858631"/>
          </a:xfrm>
          <a:prstGeom prst="rect">
            <a:avLst/>
          </a:prstGeom>
          <a:noFill/>
          <a:ln w="57150">
            <a:solidFill>
              <a:srgbClr val="1F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AutoShape 9"/>
          <p:cNvSpPr/>
          <p:nvPr/>
        </p:nvSpPr>
        <p:spPr>
          <a:xfrm>
            <a:off x="0" y="9040963"/>
            <a:ext cx="2454179" cy="1246037"/>
          </a:xfrm>
          <a:prstGeom prst="rect">
            <a:avLst/>
          </a:prstGeom>
          <a:solidFill>
            <a:srgbClr val="669933"/>
          </a:solidFill>
        </p:spPr>
      </p:sp>
      <p:sp>
        <p:nvSpPr>
          <p:cNvPr id="17" name="TextBox 16"/>
          <p:cNvSpPr txBox="1"/>
          <p:nvPr/>
        </p:nvSpPr>
        <p:spPr>
          <a:xfrm>
            <a:off x="108000" y="9828000"/>
            <a:ext cx="2133600" cy="400110"/>
          </a:xfrm>
          <a:prstGeom prst="rect">
            <a:avLst/>
          </a:prstGeom>
          <a:noFill/>
        </p:spPr>
        <p:txBody>
          <a:bodyPr wrap="square" rtlCol="0">
            <a:spAutoFit/>
          </a:bodyPr>
          <a:lstStyle/>
          <a:p>
            <a:pPr algn="ctr"/>
            <a:r>
              <a:rPr lang="lv-LV" sz="2000" b="1" dirty="0">
                <a:solidFill>
                  <a:schemeClr val="bg1"/>
                </a:solidFill>
                <a:latin typeface="Raleway" panose="020B0604020202020204" charset="-70"/>
              </a:rPr>
              <a:t>2025. gada maijs</a:t>
            </a:r>
          </a:p>
        </p:txBody>
      </p:sp>
      <p:sp>
        <p:nvSpPr>
          <p:cNvPr id="18" name="TextBox 17"/>
          <p:cNvSpPr txBox="1"/>
          <p:nvPr/>
        </p:nvSpPr>
        <p:spPr>
          <a:xfrm>
            <a:off x="17604000" y="9828000"/>
            <a:ext cx="609600" cy="400110"/>
          </a:xfrm>
          <a:prstGeom prst="rect">
            <a:avLst/>
          </a:prstGeom>
          <a:noFill/>
        </p:spPr>
        <p:txBody>
          <a:bodyPr wrap="square" rtlCol="0">
            <a:spAutoFit/>
          </a:bodyPr>
          <a:lstStyle/>
          <a:p>
            <a:pPr algn="r"/>
            <a:r>
              <a:rPr lang="lv-LV" sz="2000" b="1" dirty="0">
                <a:solidFill>
                  <a:srgbClr val="1F2B45"/>
                </a:solidFill>
                <a:latin typeface="Raleway" panose="020B0604020202020204" charset="-70"/>
              </a:rPr>
              <a:t>8</a:t>
            </a:r>
          </a:p>
        </p:txBody>
      </p:sp>
      <p:pic>
        <p:nvPicPr>
          <p:cNvPr id="2" name="Picture 1"/>
          <p:cNvPicPr>
            <a:picLocks noChangeAspect="1"/>
          </p:cNvPicPr>
          <p:nvPr/>
        </p:nvPicPr>
        <p:blipFill>
          <a:blip r:embed="rId2"/>
          <a:stretch>
            <a:fillRect/>
          </a:stretch>
        </p:blipFill>
        <p:spPr>
          <a:xfrm>
            <a:off x="1262400" y="2324100"/>
            <a:ext cx="7272000" cy="4599649"/>
          </a:xfrm>
          <a:prstGeom prst="rect">
            <a:avLst/>
          </a:prstGeom>
        </p:spPr>
      </p:pic>
      <p:pic>
        <p:nvPicPr>
          <p:cNvPr id="3" name="Picture 2"/>
          <p:cNvPicPr>
            <a:picLocks noChangeAspect="1"/>
          </p:cNvPicPr>
          <p:nvPr/>
        </p:nvPicPr>
        <p:blipFill>
          <a:blip r:embed="rId3"/>
          <a:stretch>
            <a:fillRect/>
          </a:stretch>
        </p:blipFill>
        <p:spPr>
          <a:xfrm>
            <a:off x="9181199" y="2295706"/>
            <a:ext cx="7272000" cy="4601908"/>
          </a:xfrm>
          <a:prstGeom prst="rect">
            <a:avLst/>
          </a:prstGeom>
        </p:spPr>
      </p:pic>
    </p:spTree>
    <p:extLst>
      <p:ext uri="{BB962C8B-B14F-4D97-AF65-F5344CB8AC3E}">
        <p14:creationId xmlns:p14="http://schemas.microsoft.com/office/powerpoint/2010/main" val="317652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638301"/>
            <a:ext cx="14942931" cy="705284"/>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lv-LV" sz="3000" dirty="0">
                <a:solidFill>
                  <a:srgbClr val="1F2B45"/>
                </a:solidFill>
                <a:latin typeface="Raleway" panose="020B0604020202020204" charset="-70"/>
              </a:rPr>
              <a:t>"Aktīvie" dalībnieki – personas, kuras veikušas iemaksas vismaz vienu reizi kalendārajā gadā.</a:t>
            </a:r>
          </a:p>
        </p:txBody>
      </p:sp>
      <p:sp>
        <p:nvSpPr>
          <p:cNvPr id="4" name="Content Placeholder 2"/>
          <p:cNvSpPr txBox="1">
            <a:spLocks/>
          </p:cNvSpPr>
          <p:nvPr/>
        </p:nvSpPr>
        <p:spPr bwMode="auto">
          <a:xfrm>
            <a:off x="2895600" y="8496300"/>
            <a:ext cx="14478000" cy="562496"/>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a:buNone/>
              <a:defRPr/>
            </a:pPr>
            <a:r>
              <a:rPr lang="lv-LV" sz="2000" dirty="0">
                <a:solidFill>
                  <a:srgbClr val="1F2B45"/>
                </a:solidFill>
                <a:latin typeface="Raleway" panose="020B0604020202020204" charset="-70"/>
              </a:rPr>
              <a:t>Saskaņā ar grozījumiem Valsts </a:t>
            </a:r>
            <a:r>
              <a:rPr lang="lv-LV" sz="2000" dirty="0" err="1">
                <a:solidFill>
                  <a:srgbClr val="1F2B45"/>
                </a:solidFill>
                <a:latin typeface="Raleway" panose="020B0604020202020204" charset="-70"/>
              </a:rPr>
              <a:t>fondēto</a:t>
            </a:r>
            <a:r>
              <a:rPr lang="lv-LV" sz="2000" dirty="0">
                <a:solidFill>
                  <a:srgbClr val="1F2B45"/>
                </a:solidFill>
                <a:latin typeface="Raleway" panose="020B0604020202020204" charset="-70"/>
              </a:rPr>
              <a:t> pensiju likumā no 2020. gada 1. janvāra iemaksas, kas veiktas no valsts pamatbudžeta un sociālās apdrošināšanas speciālajiem budžetiem, netiek ieguldītas 2. līmenī, bet tiek reģistrētas pensiju 1. līmenī, tā veidojot 20% uzkrājumu pensijai 1. līmenī. </a:t>
            </a:r>
          </a:p>
        </p:txBody>
      </p:sp>
      <p:sp>
        <p:nvSpPr>
          <p:cNvPr id="10" name="TextBox 6"/>
          <p:cNvSpPr txBox="1"/>
          <p:nvPr/>
        </p:nvSpPr>
        <p:spPr>
          <a:xfrm>
            <a:off x="900000" y="720000"/>
            <a:ext cx="14192265" cy="756617"/>
          </a:xfrm>
          <a:prstGeom prst="rect">
            <a:avLst/>
          </a:prstGeom>
        </p:spPr>
        <p:txBody>
          <a:bodyPr wrap="square" lIns="0" tIns="0" rIns="0" bIns="0" rtlCol="0" anchor="t">
            <a:spAutoFit/>
          </a:bodyPr>
          <a:lstStyle/>
          <a:p>
            <a:pPr>
              <a:lnSpc>
                <a:spcPts val="5900"/>
              </a:lnSpc>
            </a:pPr>
            <a:r>
              <a:rPr lang="lv-LV" sz="5000" dirty="0">
                <a:solidFill>
                  <a:srgbClr val="B65E28"/>
                </a:solidFill>
                <a:latin typeface="Raleway Bold" panose="020B0604020202020204" charset="-70"/>
              </a:rPr>
              <a:t>Aktīvo dalībnieku dinamika</a:t>
            </a:r>
          </a:p>
        </p:txBody>
      </p:sp>
      <p:sp>
        <p:nvSpPr>
          <p:cNvPr id="11" name="Rectangle 10"/>
          <p:cNvSpPr/>
          <p:nvPr/>
        </p:nvSpPr>
        <p:spPr>
          <a:xfrm>
            <a:off x="-76200" y="-114300"/>
            <a:ext cx="17907000" cy="9982200"/>
          </a:xfrm>
          <a:prstGeom prst="rect">
            <a:avLst/>
          </a:prstGeom>
          <a:no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AutoShape 9"/>
          <p:cNvSpPr/>
          <p:nvPr/>
        </p:nvSpPr>
        <p:spPr>
          <a:xfrm>
            <a:off x="0" y="9040963"/>
            <a:ext cx="2454179" cy="1246037"/>
          </a:xfrm>
          <a:prstGeom prst="rect">
            <a:avLst/>
          </a:prstGeom>
          <a:solidFill>
            <a:srgbClr val="669933"/>
          </a:solidFill>
        </p:spPr>
      </p:sp>
      <p:sp>
        <p:nvSpPr>
          <p:cNvPr id="8" name="AutoShape 8"/>
          <p:cNvSpPr/>
          <p:nvPr/>
        </p:nvSpPr>
        <p:spPr>
          <a:xfrm>
            <a:off x="16543131" y="0"/>
            <a:ext cx="1744869" cy="3493764"/>
          </a:xfrm>
          <a:prstGeom prst="rect">
            <a:avLst/>
          </a:prstGeom>
          <a:solidFill>
            <a:srgbClr val="1F2B45"/>
          </a:solidFill>
        </p:spPr>
      </p:sp>
      <p:sp>
        <p:nvSpPr>
          <p:cNvPr id="13" name="TextBox 12"/>
          <p:cNvSpPr txBox="1"/>
          <p:nvPr/>
        </p:nvSpPr>
        <p:spPr>
          <a:xfrm>
            <a:off x="108000" y="9828000"/>
            <a:ext cx="2133600" cy="400110"/>
          </a:xfrm>
          <a:prstGeom prst="rect">
            <a:avLst/>
          </a:prstGeom>
          <a:noFill/>
        </p:spPr>
        <p:txBody>
          <a:bodyPr wrap="square" rtlCol="0">
            <a:spAutoFit/>
          </a:bodyPr>
          <a:lstStyle/>
          <a:p>
            <a:pPr algn="ctr"/>
            <a:r>
              <a:rPr lang="lv-LV" sz="2000" b="1" dirty="0">
                <a:solidFill>
                  <a:schemeClr val="bg1"/>
                </a:solidFill>
                <a:latin typeface="Raleway" panose="020B0604020202020204" charset="-70"/>
              </a:rPr>
              <a:t>2025. gada maijs</a:t>
            </a:r>
          </a:p>
        </p:txBody>
      </p:sp>
      <p:sp>
        <p:nvSpPr>
          <p:cNvPr id="14" name="TextBox 13"/>
          <p:cNvSpPr txBox="1"/>
          <p:nvPr/>
        </p:nvSpPr>
        <p:spPr>
          <a:xfrm>
            <a:off x="17604000" y="9828000"/>
            <a:ext cx="609600" cy="400110"/>
          </a:xfrm>
          <a:prstGeom prst="rect">
            <a:avLst/>
          </a:prstGeom>
          <a:noFill/>
        </p:spPr>
        <p:txBody>
          <a:bodyPr wrap="square" rtlCol="0">
            <a:spAutoFit/>
          </a:bodyPr>
          <a:lstStyle/>
          <a:p>
            <a:pPr algn="r"/>
            <a:r>
              <a:rPr lang="lv-LV" sz="2000" b="1" dirty="0">
                <a:solidFill>
                  <a:srgbClr val="1F2B45"/>
                </a:solidFill>
                <a:latin typeface="Raleway" panose="020B0604020202020204" charset="-70"/>
              </a:rPr>
              <a:t>9</a:t>
            </a:r>
          </a:p>
        </p:txBody>
      </p:sp>
      <p:pic>
        <p:nvPicPr>
          <p:cNvPr id="6" name="Picture 5"/>
          <p:cNvPicPr>
            <a:picLocks noChangeAspect="1"/>
          </p:cNvPicPr>
          <p:nvPr/>
        </p:nvPicPr>
        <p:blipFill>
          <a:blip r:embed="rId2"/>
          <a:stretch>
            <a:fillRect/>
          </a:stretch>
        </p:blipFill>
        <p:spPr>
          <a:xfrm>
            <a:off x="5004600" y="2705100"/>
            <a:ext cx="10260000" cy="5646977"/>
          </a:xfrm>
          <a:prstGeom prst="rect">
            <a:avLst/>
          </a:prstGeom>
        </p:spPr>
      </p:pic>
    </p:spTree>
    <p:extLst>
      <p:ext uri="{BB962C8B-B14F-4D97-AF65-F5344CB8AC3E}">
        <p14:creationId xmlns:p14="http://schemas.microsoft.com/office/powerpoint/2010/main" val="4172254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3904</TotalTime>
  <Words>1450</Words>
  <Application>Microsoft Office PowerPoint</Application>
  <PresentationFormat>Custom</PresentationFormat>
  <Paragraphs>252</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Raleway Bold</vt:lpstr>
      <vt:lpstr>Wingdings</vt:lpstr>
      <vt:lpstr>Raleway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Apmacibu prezentacija VSAA_3.dala</dc:title>
  <dc:creator>Marsela Matveja</dc:creator>
  <cp:lastModifiedBy>Ilona Deģe</cp:lastModifiedBy>
  <cp:revision>389</cp:revision>
  <dcterms:created xsi:type="dcterms:W3CDTF">2006-08-16T00:00:00Z</dcterms:created>
  <dcterms:modified xsi:type="dcterms:W3CDTF">2025-05-19T13:16:05Z</dcterms:modified>
  <dc:identifier>DAEyrwoPUnU</dc:identifier>
</cp:coreProperties>
</file>