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709" r:id="rId2"/>
  </p:sldMasterIdLst>
  <p:notesMasterIdLst>
    <p:notesMasterId r:id="rId15"/>
  </p:notesMasterIdLst>
  <p:sldIdLst>
    <p:sldId id="256" r:id="rId3"/>
    <p:sldId id="257" r:id="rId4"/>
    <p:sldId id="276" r:id="rId5"/>
    <p:sldId id="259" r:id="rId6"/>
    <p:sldId id="260" r:id="rId7"/>
    <p:sldId id="261" r:id="rId8"/>
    <p:sldId id="262" r:id="rId9"/>
    <p:sldId id="263" r:id="rId10"/>
    <p:sldId id="269" r:id="rId11"/>
    <p:sldId id="270" r:id="rId12"/>
    <p:sldId id="266" r:id="rId13"/>
    <p:sldId id="267" r:id="rId14"/>
  </p:sldIdLst>
  <p:sldSz cx="9144000" cy="6858000" type="screen4x3"/>
  <p:notesSz cx="6669088" cy="9872663"/>
  <p:defaultTextStyle>
    <a:defPPr>
      <a:defRPr lang="lv-LV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669900"/>
    <a:srgbClr val="009900"/>
    <a:srgbClr val="00CC00"/>
    <a:srgbClr val="0DDD98"/>
    <a:srgbClr val="3FD93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87" autoAdjust="0"/>
    <p:restoredTop sz="94660"/>
  </p:normalViewPr>
  <p:slideViewPr>
    <p:cSldViewPr>
      <p:cViewPr varScale="1">
        <p:scale>
          <a:sx n="63" d="100"/>
          <a:sy n="63" d="100"/>
        </p:scale>
        <p:origin x="1284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itd-01\vsaa\VSAA_FVD_Kopdarbi\Di&#257;na\SDA%20zi&#326;ojumi\2025\dati_grafikiem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083918680018312E-2"/>
          <c:y val="3.2269814698322095E-2"/>
          <c:w val="0.96944444444444444"/>
          <c:h val="0.832568011045218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Sheet1!$C$4</c:f>
              <c:strCache>
                <c:ptCount val="1"/>
                <c:pt idx="0">
                  <c:v>Ieņēmumi</c:v>
                </c:pt>
              </c:strCache>
            </c:strRef>
          </c:tx>
          <c:spPr>
            <a:solidFill>
              <a:schemeClr val="accent3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Sheet1!$B$18:$B$23</c:f>
              <c:strCache>
                <c:ptCount val="6"/>
                <c:pt idx="0">
                  <c:v>2020.gads</c:v>
                </c:pt>
                <c:pt idx="1">
                  <c:v>2021.gads</c:v>
                </c:pt>
                <c:pt idx="2">
                  <c:v>2022.gads </c:v>
                </c:pt>
                <c:pt idx="3">
                  <c:v>2023.gads</c:v>
                </c:pt>
                <c:pt idx="4">
                  <c:v>2024.gads</c:v>
                </c:pt>
                <c:pt idx="5">
                  <c:v>2025.gads (plāns)</c:v>
                </c:pt>
              </c:strCache>
            </c:strRef>
          </c:cat>
          <c:val>
            <c:numRef>
              <c:f>Sheet1!$C$18:$C$23</c:f>
              <c:numCache>
                <c:formatCode>#\ ##0.0</c:formatCode>
                <c:ptCount val="6"/>
                <c:pt idx="0">
                  <c:v>3107.556705</c:v>
                </c:pt>
                <c:pt idx="1">
                  <c:v>3410.111668</c:v>
                </c:pt>
                <c:pt idx="2">
                  <c:v>3933.1567209999998</c:v>
                </c:pt>
                <c:pt idx="3">
                  <c:v>4239.6790410000003</c:v>
                </c:pt>
                <c:pt idx="4">
                  <c:v>4649.0245210000003</c:v>
                </c:pt>
                <c:pt idx="5">
                  <c:v>5208.9972280000002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CF-4F6C-B71F-7D9FA1203CEC}"/>
            </c:ext>
          </c:extLst>
        </c:ser>
        <c:ser>
          <c:idx val="1"/>
          <c:order val="1"/>
          <c:tx>
            <c:strRef>
              <c:f>Sheet1!$D$4</c:f>
              <c:strCache>
                <c:ptCount val="1"/>
                <c:pt idx="0">
                  <c:v>Izdevumi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t" anchorCtr="0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Sheet1!$B$18:$B$23</c:f>
              <c:strCache>
                <c:ptCount val="6"/>
                <c:pt idx="0">
                  <c:v>2020.gads</c:v>
                </c:pt>
                <c:pt idx="1">
                  <c:v>2021.gads</c:v>
                </c:pt>
                <c:pt idx="2">
                  <c:v>2022.gads </c:v>
                </c:pt>
                <c:pt idx="3">
                  <c:v>2023.gads</c:v>
                </c:pt>
                <c:pt idx="4">
                  <c:v>2024.gads</c:v>
                </c:pt>
                <c:pt idx="5">
                  <c:v>2025.gads (plāns)</c:v>
                </c:pt>
              </c:strCache>
            </c:strRef>
          </c:cat>
          <c:val>
            <c:numRef>
              <c:f>Sheet1!$D$18:$D$23</c:f>
              <c:numCache>
                <c:formatCode>#\ ##0.0</c:formatCode>
                <c:ptCount val="6"/>
                <c:pt idx="0">
                  <c:v>2992.64545</c:v>
                </c:pt>
                <c:pt idx="1">
                  <c:v>3209.58718</c:v>
                </c:pt>
                <c:pt idx="2">
                  <c:v>3589.6304810000001</c:v>
                </c:pt>
                <c:pt idx="3">
                  <c:v>3988.2664089999998</c:v>
                </c:pt>
                <c:pt idx="4">
                  <c:v>4311.8895620000003</c:v>
                </c:pt>
                <c:pt idx="5">
                  <c:v>4742.5263880000002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CF-4F6C-B71F-7D9FA1203CEC}"/>
            </c:ext>
          </c:extLst>
        </c:ser>
        <c:ser>
          <c:idx val="2"/>
          <c:order val="2"/>
          <c:tx>
            <c:strRef>
              <c:f>Sheet1!$E$4</c:f>
              <c:strCache>
                <c:ptCount val="1"/>
                <c:pt idx="0">
                  <c:v>SB naudas līdzekļu atlikums</c:v>
                </c:pt>
              </c:strCache>
            </c:strRef>
          </c:tx>
          <c:spPr>
            <a:solidFill>
              <a:schemeClr val="accent3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Sheet1!$B$18:$B$23</c:f>
              <c:strCache>
                <c:ptCount val="6"/>
                <c:pt idx="0">
                  <c:v>2020.gads</c:v>
                </c:pt>
                <c:pt idx="1">
                  <c:v>2021.gads</c:v>
                </c:pt>
                <c:pt idx="2">
                  <c:v>2022.gads </c:v>
                </c:pt>
                <c:pt idx="3">
                  <c:v>2023.gads</c:v>
                </c:pt>
                <c:pt idx="4">
                  <c:v>2024.gads</c:v>
                </c:pt>
                <c:pt idx="5">
                  <c:v>2025.gads (plāns)</c:v>
                </c:pt>
              </c:strCache>
            </c:strRef>
          </c:cat>
          <c:val>
            <c:numRef>
              <c:f>Sheet1!$E$18:$E$23</c:f>
              <c:numCache>
                <c:formatCode>#\ ##0.0</c:formatCode>
                <c:ptCount val="6"/>
                <c:pt idx="0">
                  <c:v>1237.3198669999999</c:v>
                </c:pt>
                <c:pt idx="1">
                  <c:v>1437.8443520000001</c:v>
                </c:pt>
                <c:pt idx="2">
                  <c:v>1781.3705910000001</c:v>
                </c:pt>
                <c:pt idx="3">
                  <c:v>2032.783224</c:v>
                </c:pt>
                <c:pt idx="4">
                  <c:v>2369.9181829999998</c:v>
                </c:pt>
                <c:pt idx="5">
                  <c:v>2836.3890229999997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6CF-4F6C-B71F-7D9FA1203CE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71"/>
        <c:overlap val="-27"/>
        <c:axId val="669195920"/>
        <c:axId val="669197232"/>
      </c:barChart>
      <c:catAx>
        <c:axId val="669195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9197232"/>
        <c:crosses val="autoZero"/>
        <c:auto val="1"/>
        <c:lblAlgn val="ctr"/>
        <c:lblOffset val="100"/>
        <c:noMultiLvlLbl val="0"/>
      </c:catAx>
      <c:valAx>
        <c:axId val="669197232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crossAx val="669195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7" y="0"/>
            <a:ext cx="2889938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6775" y="739775"/>
            <a:ext cx="4935538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689515"/>
            <a:ext cx="5335270" cy="4442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altLang="en-US" noProof="0"/>
              <a:t>Click to edit Master text styles</a:t>
            </a:r>
          </a:p>
          <a:p>
            <a:pPr lvl="1"/>
            <a:r>
              <a:rPr lang="lv-LV" altLang="en-US" noProof="0"/>
              <a:t>Second level</a:t>
            </a:r>
          </a:p>
          <a:p>
            <a:pPr lvl="2"/>
            <a:r>
              <a:rPr lang="lv-LV" altLang="en-US" noProof="0"/>
              <a:t>Third level</a:t>
            </a:r>
          </a:p>
          <a:p>
            <a:pPr lvl="3"/>
            <a:r>
              <a:rPr lang="lv-LV" altLang="en-US" noProof="0"/>
              <a:t>Fourth level</a:t>
            </a:r>
          </a:p>
          <a:p>
            <a:pPr lvl="4"/>
            <a:r>
              <a:rPr lang="lv-LV" alt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16"/>
            <a:ext cx="2889938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7" y="9377316"/>
            <a:ext cx="2889938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693D0BB-769D-40BA-9ED8-EDCBA2D5A99E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176701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684213" y="3789363"/>
            <a:ext cx="7772400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Placeholder 2"/>
          <p:cNvSpPr>
            <a:spLocks/>
          </p:cNvSpPr>
          <p:nvPr userDrawn="1"/>
        </p:nvSpPr>
        <p:spPr bwMode="auto">
          <a:xfrm>
            <a:off x="4427538" y="5229225"/>
            <a:ext cx="41529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957" tIns="46979" rIns="93957" bIns="4697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8" name="Text Placeholder 3"/>
          <p:cNvSpPr>
            <a:spLocks/>
          </p:cNvSpPr>
          <p:nvPr userDrawn="1"/>
        </p:nvSpPr>
        <p:spPr bwMode="auto">
          <a:xfrm>
            <a:off x="2555875" y="5761038"/>
            <a:ext cx="3816350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957" tIns="46979" rIns="93957" bIns="4697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ctrTitle" sz="quarter"/>
          </p:nvPr>
        </p:nvSpPr>
        <p:spPr>
          <a:xfrm>
            <a:off x="827088" y="3500438"/>
            <a:ext cx="7772400" cy="865187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lv-LV" altLang="en-US" noProof="0"/>
              <a:t>Click to edit Master title style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500563" y="4652963"/>
            <a:ext cx="4103687" cy="625475"/>
          </a:xfrm>
        </p:spPr>
        <p:txBody>
          <a:bodyPr/>
          <a:lstStyle>
            <a:lvl1pPr marL="0" indent="0" algn="ctr">
              <a:buFontTx/>
              <a:buNone/>
              <a:defRPr sz="1600"/>
            </a:lvl1pPr>
          </a:lstStyle>
          <a:p>
            <a:pPr lvl="0"/>
            <a:r>
              <a:rPr lang="lv-LV" altLang="en-US" noProof="0"/>
              <a:t>Click to edit Master subtitle style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9F2C4DC3-6A06-4C4A-9AE1-E99FD08D2842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01609-EB81-454E-8AA3-5C3F8D5178C0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64375" y="274638"/>
            <a:ext cx="1622425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5513" y="274638"/>
            <a:ext cx="4716462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23144-FCB4-4B52-B6C5-B49E67D8E214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2C4DC3-6A06-4C4A-9AE1-E99FD08D2842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6"/>
          <p:cNvSpPr>
            <a:spLocks noChangeArrowheads="1"/>
          </p:cNvSpPr>
          <p:nvPr userDrawn="1"/>
        </p:nvSpPr>
        <p:spPr bwMode="auto">
          <a:xfrm>
            <a:off x="684213" y="3789363"/>
            <a:ext cx="7772400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pic>
        <p:nvPicPr>
          <p:cNvPr id="9" name="Picture 7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Placeholder 2"/>
          <p:cNvSpPr>
            <a:spLocks/>
          </p:cNvSpPr>
          <p:nvPr userDrawn="1"/>
        </p:nvSpPr>
        <p:spPr bwMode="auto">
          <a:xfrm>
            <a:off x="4427538" y="5229225"/>
            <a:ext cx="41529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957" tIns="46979" rIns="93957" bIns="4697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Text Placeholder 3"/>
          <p:cNvSpPr>
            <a:spLocks/>
          </p:cNvSpPr>
          <p:nvPr userDrawn="1"/>
        </p:nvSpPr>
        <p:spPr bwMode="auto">
          <a:xfrm>
            <a:off x="2555875" y="5761038"/>
            <a:ext cx="3816350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957" tIns="46979" rIns="93957" bIns="4697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9220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A8FFFF-FCD3-498F-B6F2-BE9782FB20BB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696939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F25212-056E-4D56-B140-F3BBB0E9F611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8988515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0265F5-293E-4D0D-90CD-E285BC16862C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632999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E075A5-C588-4EF9-AF9B-2ECB3972A120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1657774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11D62E-DFE3-49B3-9AE2-93335B2EF7C3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7787922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C3174-2509-4117-B2E1-6E54A7157E90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3722732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A61FA9-266F-4EE4-AE79-9FE880DB62EB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721533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8FFFF-FCD3-498F-B6F2-BE9782FB20BB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804C81-B2CD-458D-B39F-51325E870896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1742507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501609-EB81-454E-8AA3-5C3F8D5178C0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26727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23144-FCB4-4B52-B6C5-B49E67D8E214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57811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25212-056E-4D56-B140-F3BBB0E9F611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5513" y="1600200"/>
            <a:ext cx="316865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16563" y="1600200"/>
            <a:ext cx="3170237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265F5-293E-4D0D-90CD-E285BC16862C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075A5-C588-4EF9-AF9B-2ECB3972A120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1D62E-DFE3-49B3-9AE2-93335B2EF7C3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C3174-2509-4117-B2E1-6E54A7157E90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61FA9-266F-4EE4-AE79-9FE880DB62EB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04C81-B2CD-458D-B39F-51325E870896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5513" y="274638"/>
            <a:ext cx="64912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v-LV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5513" y="1600200"/>
            <a:ext cx="64912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altLang="en-US"/>
              <a:t>Click to edit Master text styles</a:t>
            </a:r>
          </a:p>
          <a:p>
            <a:pPr lvl="1"/>
            <a:r>
              <a:rPr lang="lv-LV" altLang="en-US"/>
              <a:t>Second level</a:t>
            </a:r>
          </a:p>
          <a:p>
            <a:pPr lvl="2"/>
            <a:r>
              <a:rPr lang="lv-LV" altLang="en-US"/>
              <a:t>Third level</a:t>
            </a:r>
          </a:p>
          <a:p>
            <a:pPr lvl="3"/>
            <a:r>
              <a:rPr lang="lv-LV" altLang="en-US"/>
              <a:t>Fourth level</a:t>
            </a:r>
          </a:p>
          <a:p>
            <a:pPr lvl="4"/>
            <a:r>
              <a:rPr lang="lv-LV" altLang="en-US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5513" y="6453188"/>
            <a:ext cx="165735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24300" y="6453188"/>
            <a:ext cx="4103688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01013" y="6453188"/>
            <a:ext cx="585787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3B07427-1C11-48DD-960C-F650747EFE9F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  <p:pic>
        <p:nvPicPr>
          <p:cNvPr id="1031" name="Picture 6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lv-LV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3B07427-1C11-48DD-960C-F650747EFE9F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0537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1331913" y="5300663"/>
            <a:ext cx="6400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endParaRPr lang="en-US" altLang="en-US" sz="1400">
              <a:latin typeface="Verdana" pitchFamily="34" charset="0"/>
            </a:endParaRPr>
          </a:p>
        </p:txBody>
      </p:sp>
      <p:sp>
        <p:nvSpPr>
          <p:cNvPr id="3075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900113" y="4005263"/>
            <a:ext cx="7772400" cy="865187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lv-LV" altLang="en-US" sz="2800" dirty="0"/>
              <a:t>Budžeta rādītāji</a:t>
            </a:r>
            <a:br>
              <a:rPr lang="lv-LV" altLang="en-US" sz="2800" dirty="0"/>
            </a:br>
            <a:r>
              <a:rPr lang="lv-LV" altLang="en-US" sz="2800" dirty="0"/>
              <a:t>20</a:t>
            </a:r>
            <a:r>
              <a:rPr lang="en-US" altLang="en-US" sz="2800" dirty="0"/>
              <a:t>2</a:t>
            </a:r>
            <a:r>
              <a:rPr lang="lv-LV" altLang="en-US" sz="2800" dirty="0"/>
              <a:t>4. un 2025. gadā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 txBox="1">
            <a:spLocks noGrp="1"/>
          </p:cNvSpPr>
          <p:nvPr/>
        </p:nvSpPr>
        <p:spPr bwMode="auto">
          <a:xfrm>
            <a:off x="8101013" y="6453188"/>
            <a:ext cx="585787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eaLnBrk="1" hangingPunct="1"/>
            <a:fld id="{367452F6-7E49-4820-8A49-E7AB0A701353}" type="slidenum">
              <a:rPr lang="lv-LV" altLang="en-US" sz="1200"/>
              <a:pPr algn="r" eaLnBrk="1" hangingPunct="1"/>
              <a:t>10</a:t>
            </a:fld>
            <a:endParaRPr lang="lv-LV" altLang="en-US" sz="1200"/>
          </a:p>
        </p:txBody>
      </p:sp>
      <p:sp>
        <p:nvSpPr>
          <p:cNvPr id="12291" name="Rectangle 12"/>
          <p:cNvSpPr>
            <a:spLocks noGrp="1" noChangeArrowheads="1"/>
          </p:cNvSpPr>
          <p:nvPr>
            <p:ph type="title" idx="4294967295"/>
          </p:nvPr>
        </p:nvSpPr>
        <p:spPr>
          <a:xfrm>
            <a:off x="2051720" y="164274"/>
            <a:ext cx="6491287" cy="1143000"/>
          </a:xfrm>
        </p:spPr>
        <p:txBody>
          <a:bodyPr/>
          <a:lstStyle/>
          <a:p>
            <a:pPr algn="r" eaLnBrk="1" hangingPunct="1"/>
            <a:r>
              <a:rPr lang="lv-LV" altLang="en-US" sz="2000" dirty="0"/>
              <a:t>Maternitātes, paternitātes un vecāku pabalstu </a:t>
            </a:r>
            <a:br>
              <a:rPr lang="lv-LV" altLang="en-US" sz="2000" dirty="0"/>
            </a:br>
            <a:r>
              <a:rPr lang="lv-LV" altLang="en-US" sz="2000" dirty="0"/>
              <a:t>rezultatīvo rādītāju dinamika</a:t>
            </a:r>
            <a:br>
              <a:rPr lang="lv-LV" altLang="en-US" sz="2000" dirty="0"/>
            </a:br>
            <a:r>
              <a:rPr lang="lv-LV" altLang="en-US" sz="2000" dirty="0"/>
              <a:t>2020.-2025. gadā </a:t>
            </a:r>
            <a:r>
              <a:rPr lang="lv-LV" altLang="en-US" sz="1400" dirty="0"/>
              <a:t>(</a:t>
            </a:r>
            <a:r>
              <a:rPr lang="lv-LV" altLang="en-US" sz="1600" dirty="0"/>
              <a:t>vidēji mēnesī</a:t>
            </a:r>
            <a:r>
              <a:rPr lang="lv-LV" altLang="en-US" sz="1400" dirty="0"/>
              <a:t>)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1A58A6D-DB6F-48F0-88FB-0B07981B36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5507" y="1662024"/>
            <a:ext cx="4578493" cy="29507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C3DCD25-93BF-452E-94F3-35A398DB81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523524"/>
            <a:ext cx="4755292" cy="29507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525EAC9-542E-4578-9FED-F131AC2EBE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7835" y="4285265"/>
            <a:ext cx="5895343" cy="257273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5"/>
          <p:cNvSpPr>
            <a:spLocks noGrp="1" noChangeArrowheads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pPr algn="r" eaLnBrk="1" hangingPunct="1"/>
            <a:r>
              <a:rPr lang="lv-LV" altLang="en-US" sz="2000" dirty="0"/>
              <a:t>Darba negadījumu sociāl</a:t>
            </a:r>
            <a:r>
              <a:rPr lang="en-US" altLang="en-US" sz="2000" dirty="0"/>
              <a:t>a</a:t>
            </a:r>
            <a:r>
              <a:rPr lang="lv-LV" altLang="en-US" sz="2000" dirty="0"/>
              <a:t> </a:t>
            </a:r>
            <a:r>
              <a:rPr lang="en-US" altLang="en-US" sz="2000" dirty="0" err="1"/>
              <a:t>rakstura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maks</a:t>
            </a:r>
            <a:r>
              <a:rPr lang="lv-LV" altLang="en-US" sz="2000" dirty="0"/>
              <a:t>ā</a:t>
            </a:r>
            <a:r>
              <a:rPr lang="en-US" altLang="en-US" sz="2000" dirty="0" err="1"/>
              <a:t>jumu</a:t>
            </a:r>
            <a:r>
              <a:rPr lang="en-US" altLang="en-US" sz="2000" dirty="0"/>
              <a:t> un </a:t>
            </a:r>
            <a:r>
              <a:rPr lang="en-US" altLang="en-US" sz="2000" dirty="0" err="1"/>
              <a:t>kompens</a:t>
            </a:r>
            <a:r>
              <a:rPr lang="lv-LV" altLang="en-US" sz="2000" dirty="0"/>
              <a:t>ā</a:t>
            </a:r>
            <a:r>
              <a:rPr lang="en-US" altLang="en-US" sz="2000" dirty="0" err="1"/>
              <a:t>ciju</a:t>
            </a:r>
            <a:br>
              <a:rPr lang="lv-LV" altLang="en-US" sz="2000" dirty="0"/>
            </a:br>
            <a:r>
              <a:rPr lang="lv-LV" altLang="en-US" sz="2000" dirty="0"/>
              <a:t>rezultatīvo rādītāju dinamika</a:t>
            </a:r>
            <a:br>
              <a:rPr lang="lv-LV" altLang="en-US" sz="2000" dirty="0"/>
            </a:br>
            <a:r>
              <a:rPr lang="lv-LV" altLang="en-US" sz="2000" dirty="0"/>
              <a:t>2020.-2025. gadā </a:t>
            </a:r>
            <a:r>
              <a:rPr lang="lv-LV" altLang="en-US" sz="1400" dirty="0"/>
              <a:t>(</a:t>
            </a:r>
            <a:r>
              <a:rPr lang="lv-LV" altLang="en-US" sz="1600" dirty="0"/>
              <a:t>vidēji mēnesī</a:t>
            </a:r>
            <a:r>
              <a:rPr lang="lv-LV" altLang="en-US" sz="1400" dirty="0"/>
              <a:t>)</a:t>
            </a:r>
          </a:p>
        </p:txBody>
      </p:sp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EB4BA20-A2F7-4D3C-A798-C496D3460625}" type="slidenum">
              <a:rPr lang="lv-LV" altLang="en-US" smtClean="0"/>
              <a:pPr/>
              <a:t>11</a:t>
            </a:fld>
            <a:endParaRPr lang="lv-LV" alt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AFEAD30-EFD5-42AA-A00C-9C7F4EBEFE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655927"/>
            <a:ext cx="8579296" cy="470042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6"/>
          <p:cNvSpPr>
            <a:spLocks noGrp="1" noChangeArrowheads="1"/>
          </p:cNvSpPr>
          <p:nvPr>
            <p:ph type="title"/>
          </p:nvPr>
        </p:nvSpPr>
        <p:spPr>
          <a:xfrm>
            <a:off x="1042988" y="2997200"/>
            <a:ext cx="7283450" cy="1143000"/>
          </a:xfrm>
        </p:spPr>
        <p:txBody>
          <a:bodyPr/>
          <a:lstStyle/>
          <a:p>
            <a:pPr algn="ctr" eaLnBrk="1" hangingPunct="1"/>
            <a:r>
              <a:rPr lang="lv-LV" altLang="en-US" sz="4000"/>
              <a:t>Paldies par uzmanību!</a:t>
            </a:r>
          </a:p>
        </p:txBody>
      </p:sp>
      <p:sp>
        <p:nvSpPr>
          <p:cNvPr id="1433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1E67BDB-787A-450A-B294-5BB324A10E45}" type="slidenum">
              <a:rPr lang="lv-LV" altLang="en-US" smtClean="0"/>
              <a:pPr/>
              <a:t>12</a:t>
            </a:fld>
            <a:endParaRPr lang="lv-LV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88913"/>
            <a:ext cx="8229600" cy="1143000"/>
          </a:xfrm>
        </p:spPr>
        <p:txBody>
          <a:bodyPr>
            <a:normAutofit/>
          </a:bodyPr>
          <a:lstStyle/>
          <a:p>
            <a:pPr algn="r" eaLnBrk="1" hangingPunct="1"/>
            <a:r>
              <a:rPr lang="lv-LV" altLang="en-US" sz="2800" dirty="0"/>
              <a:t>S</a:t>
            </a:r>
            <a:r>
              <a:rPr lang="en-US" altLang="en-US" sz="2800" dirty="0"/>
              <a:t>peciā</a:t>
            </a:r>
            <a:r>
              <a:rPr lang="lv-LV" altLang="en-US" sz="2800" dirty="0"/>
              <a:t>lā budžeta pamatrādītāji</a:t>
            </a:r>
          </a:p>
        </p:txBody>
      </p:sp>
      <p:sp>
        <p:nvSpPr>
          <p:cNvPr id="4100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468313" y="1773238"/>
            <a:ext cx="381635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lv-LV" altLang="en-US" sz="2000" b="1" dirty="0"/>
              <a:t>20</a:t>
            </a:r>
            <a:r>
              <a:rPr lang="en-US" altLang="en-US" sz="2000" b="1" dirty="0"/>
              <a:t>2</a:t>
            </a:r>
            <a:r>
              <a:rPr lang="lv-LV" altLang="en-US" sz="2000" b="1" dirty="0"/>
              <a:t>4. gada izpilde</a:t>
            </a:r>
          </a:p>
        </p:txBody>
      </p:sp>
      <p:sp>
        <p:nvSpPr>
          <p:cNvPr id="4101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500563" y="1773238"/>
            <a:ext cx="4105275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lv-LV" altLang="en-US" sz="2000" b="1" dirty="0"/>
              <a:t>2025. gada plāns</a:t>
            </a:r>
          </a:p>
        </p:txBody>
      </p:sp>
      <p:sp>
        <p:nvSpPr>
          <p:cNvPr id="40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06F8343-78A6-463F-AD4B-5922A719DC0D}" type="slidenum">
              <a:rPr lang="lv-LV" altLang="en-US" smtClean="0"/>
              <a:pPr/>
              <a:t>2</a:t>
            </a:fld>
            <a:endParaRPr lang="lv-LV" altLang="en-US"/>
          </a:p>
        </p:txBody>
      </p:sp>
      <p:sp>
        <p:nvSpPr>
          <p:cNvPr id="4102" name="Oval 7"/>
          <p:cNvSpPr>
            <a:spLocks noChangeArrowheads="1"/>
          </p:cNvSpPr>
          <p:nvPr/>
        </p:nvSpPr>
        <p:spPr bwMode="auto">
          <a:xfrm>
            <a:off x="755650" y="2420938"/>
            <a:ext cx="3384550" cy="1079500"/>
          </a:xfrm>
          <a:prstGeom prst="ellipse">
            <a:avLst/>
          </a:prstGeom>
          <a:solidFill>
            <a:srgbClr val="99CC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lv-LV" altLang="en-US" dirty="0"/>
              <a:t>Ieņēmumu kopsumma:</a:t>
            </a:r>
          </a:p>
          <a:p>
            <a:pPr algn="ctr" eaLnBrk="1" hangingPunct="1"/>
            <a:r>
              <a:rPr lang="lv-LV" altLang="en-US" b="1" dirty="0"/>
              <a:t>4 649,0 </a:t>
            </a:r>
            <a:r>
              <a:rPr lang="lv-LV" altLang="en-US" dirty="0"/>
              <a:t>milj. euro</a:t>
            </a:r>
          </a:p>
        </p:txBody>
      </p:sp>
      <p:sp>
        <p:nvSpPr>
          <p:cNvPr id="4103" name="Rectangle 10"/>
          <p:cNvSpPr>
            <a:spLocks noChangeArrowheads="1"/>
          </p:cNvSpPr>
          <p:nvPr/>
        </p:nvSpPr>
        <p:spPr bwMode="auto">
          <a:xfrm>
            <a:off x="827088" y="3716338"/>
            <a:ext cx="3240087" cy="1081087"/>
          </a:xfrm>
          <a:prstGeom prst="rect">
            <a:avLst/>
          </a:prstGeom>
          <a:solidFill>
            <a:srgbClr val="99CC00">
              <a:alpha val="69000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lv-LV" altLang="en-US" dirty="0"/>
              <a:t>Izdevumu kopsumma:</a:t>
            </a:r>
          </a:p>
          <a:p>
            <a:pPr algn="ctr" eaLnBrk="1" hangingPunct="1"/>
            <a:r>
              <a:rPr lang="lv-LV" altLang="en-US" b="1" dirty="0"/>
              <a:t>4 311,9 </a:t>
            </a:r>
            <a:r>
              <a:rPr lang="lv-LV" altLang="en-US" dirty="0"/>
              <a:t>milj. euro</a:t>
            </a:r>
          </a:p>
        </p:txBody>
      </p:sp>
      <p:sp>
        <p:nvSpPr>
          <p:cNvPr id="4104" name="AutoShape 11"/>
          <p:cNvSpPr>
            <a:spLocks noChangeArrowheads="1"/>
          </p:cNvSpPr>
          <p:nvPr/>
        </p:nvSpPr>
        <p:spPr bwMode="auto">
          <a:xfrm>
            <a:off x="827088" y="5084763"/>
            <a:ext cx="3168650" cy="1008062"/>
          </a:xfrm>
          <a:prstGeom prst="roundRect">
            <a:avLst>
              <a:gd name="adj" fmla="val 16667"/>
            </a:avLst>
          </a:prstGeom>
          <a:solidFill>
            <a:srgbClr val="99CC00">
              <a:alpha val="34000"/>
            </a:srgb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lv-LV" altLang="en-US" dirty="0"/>
              <a:t>Finansiālā bilance:</a:t>
            </a:r>
          </a:p>
          <a:p>
            <a:pPr algn="ctr" eaLnBrk="1" hangingPunct="1"/>
            <a:r>
              <a:rPr lang="lv-LV" altLang="en-US" b="1" dirty="0"/>
              <a:t>+ 337,1</a:t>
            </a:r>
            <a:r>
              <a:rPr lang="lv-LV" altLang="en-US" b="1" dirty="0">
                <a:solidFill>
                  <a:srgbClr val="FF0000"/>
                </a:solidFill>
              </a:rPr>
              <a:t> </a:t>
            </a:r>
            <a:r>
              <a:rPr lang="lv-LV" altLang="en-US" dirty="0"/>
              <a:t>milj. euro</a:t>
            </a:r>
          </a:p>
        </p:txBody>
      </p:sp>
      <p:sp>
        <p:nvSpPr>
          <p:cNvPr id="4105" name="Oval 12"/>
          <p:cNvSpPr>
            <a:spLocks noChangeArrowheads="1"/>
          </p:cNvSpPr>
          <p:nvPr/>
        </p:nvSpPr>
        <p:spPr bwMode="auto">
          <a:xfrm>
            <a:off x="4932363" y="2420938"/>
            <a:ext cx="3384550" cy="1079500"/>
          </a:xfrm>
          <a:prstGeom prst="ellipse">
            <a:avLst/>
          </a:prstGeom>
          <a:solidFill>
            <a:srgbClr val="99CC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lv-LV" altLang="en-US" dirty="0"/>
              <a:t>Ieņēmumu kopsumma:</a:t>
            </a:r>
          </a:p>
          <a:p>
            <a:pPr algn="ctr" eaLnBrk="1" hangingPunct="1"/>
            <a:r>
              <a:rPr lang="lv-LV" altLang="en-US" b="1" dirty="0"/>
              <a:t>5 209,0 </a:t>
            </a:r>
            <a:r>
              <a:rPr lang="lv-LV" altLang="en-US" dirty="0"/>
              <a:t>milj. euro</a:t>
            </a:r>
          </a:p>
        </p:txBody>
      </p:sp>
      <p:sp>
        <p:nvSpPr>
          <p:cNvPr id="4106" name="Rectangle 13"/>
          <p:cNvSpPr>
            <a:spLocks noChangeArrowheads="1"/>
          </p:cNvSpPr>
          <p:nvPr/>
        </p:nvSpPr>
        <p:spPr bwMode="auto">
          <a:xfrm>
            <a:off x="4932363" y="3716338"/>
            <a:ext cx="3240087" cy="1081087"/>
          </a:xfrm>
          <a:prstGeom prst="rect">
            <a:avLst/>
          </a:prstGeom>
          <a:solidFill>
            <a:srgbClr val="99CC00">
              <a:alpha val="69000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lv-LV" altLang="en-US" dirty="0"/>
              <a:t>Izdevumu kopsumma:</a:t>
            </a:r>
          </a:p>
          <a:p>
            <a:pPr algn="ctr" eaLnBrk="1" hangingPunct="1"/>
            <a:r>
              <a:rPr lang="lv-LV" altLang="en-US" b="1" dirty="0"/>
              <a:t>4 742,5 </a:t>
            </a:r>
            <a:r>
              <a:rPr lang="lv-LV" altLang="en-US" dirty="0"/>
              <a:t>milj. euro</a:t>
            </a:r>
          </a:p>
        </p:txBody>
      </p:sp>
      <p:sp>
        <p:nvSpPr>
          <p:cNvPr id="4107" name="AutoShape 14"/>
          <p:cNvSpPr>
            <a:spLocks noChangeArrowheads="1"/>
          </p:cNvSpPr>
          <p:nvPr/>
        </p:nvSpPr>
        <p:spPr bwMode="auto">
          <a:xfrm>
            <a:off x="4932363" y="5084763"/>
            <a:ext cx="3168650" cy="1008062"/>
          </a:xfrm>
          <a:prstGeom prst="roundRect">
            <a:avLst>
              <a:gd name="adj" fmla="val 16667"/>
            </a:avLst>
          </a:prstGeom>
          <a:solidFill>
            <a:srgbClr val="99CC00">
              <a:alpha val="32000"/>
            </a:srgb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lv-LV" altLang="en-US" dirty="0"/>
              <a:t>Finansiālā bilance:</a:t>
            </a:r>
          </a:p>
          <a:p>
            <a:pPr algn="ctr" eaLnBrk="1" hangingPunct="1"/>
            <a:r>
              <a:rPr lang="lv-LV" altLang="en-US" b="1" dirty="0"/>
              <a:t>+ 466,5</a:t>
            </a:r>
            <a:r>
              <a:rPr lang="lv-LV" altLang="en-US" b="1" dirty="0">
                <a:solidFill>
                  <a:srgbClr val="FF0000"/>
                </a:solidFill>
              </a:rPr>
              <a:t> </a:t>
            </a:r>
            <a:r>
              <a:rPr lang="lv-LV" altLang="en-US" dirty="0"/>
              <a:t>milj. euro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89C6B-8EEB-4CBC-898A-8E8CC0384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pPr algn="r"/>
            <a:r>
              <a:rPr lang="lv-LV" sz="2800" dirty="0"/>
              <a:t>Speciālā budžeta </a:t>
            </a:r>
            <a:r>
              <a:rPr lang="lv-LV" sz="2800" dirty="0" err="1"/>
              <a:t>pamatrādītāju</a:t>
            </a:r>
            <a:r>
              <a:rPr lang="lv-LV" sz="2800" dirty="0"/>
              <a:t> dinamika</a:t>
            </a:r>
            <a:br>
              <a:rPr lang="lv-LV" sz="2800" dirty="0"/>
            </a:br>
            <a:r>
              <a:rPr lang="lv-LV" sz="1600" dirty="0"/>
              <a:t>(milj. </a:t>
            </a:r>
            <a:r>
              <a:rPr lang="lv-LV" sz="1600" dirty="0" err="1"/>
              <a:t>euro</a:t>
            </a:r>
            <a:r>
              <a:rPr lang="lv-LV" sz="1600" dirty="0"/>
              <a:t>)</a:t>
            </a:r>
            <a:endParaRPr lang="lv-LV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555301C-6737-4095-925A-518CEAB77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611D62E-DFE3-49B3-9AE2-93335B2EF7C3}" type="slidenum">
              <a:rPr kumimoji="0" lang="lv-LV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lv-LV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28084B3-ED07-4703-8DDE-35D98F5AFE19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89756" y="1772816"/>
          <a:ext cx="8964488" cy="42030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9942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136525"/>
            <a:ext cx="8409764" cy="1780307"/>
          </a:xfrm>
        </p:spPr>
        <p:txBody>
          <a:bodyPr>
            <a:noAutofit/>
          </a:bodyPr>
          <a:lstStyle/>
          <a:p>
            <a:pPr algn="r" eaLnBrk="1" hangingPunct="1"/>
            <a:r>
              <a:rPr lang="lv-LV" altLang="en-US" sz="2400" dirty="0"/>
              <a:t>Speciālā budžeta naudas līdzekļu</a:t>
            </a:r>
            <a:br>
              <a:rPr lang="lv-LV" altLang="en-US" sz="2400" dirty="0"/>
            </a:br>
            <a:r>
              <a:rPr lang="lv-LV" altLang="en-US" sz="2400" dirty="0"/>
              <a:t> atlikuma izmaiņu dinamika,</a:t>
            </a:r>
            <a:br>
              <a:rPr lang="lv-LV" altLang="en-US" sz="2400" dirty="0"/>
            </a:br>
            <a:r>
              <a:rPr lang="lv-LV" altLang="en-US" sz="1400" dirty="0"/>
              <a:t> </a:t>
            </a:r>
            <a:r>
              <a:rPr lang="lv-LV" altLang="en-US" sz="1600" dirty="0"/>
              <a:t>milj. euro</a:t>
            </a:r>
            <a:endParaRPr lang="lv-LV" altLang="en-US" sz="1100" dirty="0"/>
          </a:p>
        </p:txBody>
      </p:sp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D7EE46-3953-4760-807F-D761BC1F2C2E}" type="slidenum">
              <a:rPr lang="lv-LV" altLang="en-US" smtClean="0"/>
              <a:pPr/>
              <a:t>4</a:t>
            </a:fld>
            <a:endParaRPr lang="lv-LV" alt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B055B06-1631-474F-B3EA-E6715FF194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405" y="1584113"/>
            <a:ext cx="7675529" cy="510495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>
          <a:xfrm>
            <a:off x="9019" y="195082"/>
            <a:ext cx="8229600" cy="1143000"/>
          </a:xfrm>
        </p:spPr>
        <p:txBody>
          <a:bodyPr/>
          <a:lstStyle/>
          <a:p>
            <a:pPr algn="r" eaLnBrk="1" hangingPunct="1"/>
            <a:r>
              <a:rPr lang="lv-LV" altLang="en-US" sz="2400" dirty="0"/>
              <a:t>Izdevumi valsts pensijām,</a:t>
            </a:r>
            <a:r>
              <a:rPr lang="lv-LV" altLang="en-US" dirty="0"/>
              <a:t> </a:t>
            </a:r>
            <a:br>
              <a:rPr lang="lv-LV" altLang="en-US" dirty="0"/>
            </a:br>
            <a:r>
              <a:rPr lang="lv-LV" altLang="en-US" sz="1600" dirty="0"/>
              <a:t>milj.euro</a:t>
            </a:r>
          </a:p>
        </p:txBody>
      </p:sp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FE67599-499D-4B89-8FAE-BB134CA35D11}" type="slidenum">
              <a:rPr lang="lv-LV" altLang="en-US" smtClean="0"/>
              <a:pPr/>
              <a:t>5</a:t>
            </a:fld>
            <a:endParaRPr lang="lv-LV" alt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7EBAEC6-2810-47AF-B1EB-C862C4DC6C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811" y="1649831"/>
            <a:ext cx="7534471" cy="470651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46146"/>
            <a:ext cx="8229600" cy="1143000"/>
          </a:xfrm>
        </p:spPr>
        <p:txBody>
          <a:bodyPr/>
          <a:lstStyle/>
          <a:p>
            <a:pPr algn="r" eaLnBrk="1" hangingPunct="1"/>
            <a:r>
              <a:rPr lang="lv-LV" altLang="en-US" sz="2000" dirty="0"/>
              <a:t>Valsts pensiju* rezultatīvo rādītāju dinamika               </a:t>
            </a:r>
            <a:br>
              <a:rPr lang="lv-LV" altLang="en-US" sz="2000" dirty="0"/>
            </a:br>
            <a:r>
              <a:rPr lang="lv-LV" altLang="en-US" sz="2000" dirty="0"/>
              <a:t>2020.-2025.gadā </a:t>
            </a:r>
            <a:r>
              <a:rPr lang="lv-LV" altLang="en-US" sz="1600" dirty="0"/>
              <a:t>(vidēji mēnesī)</a:t>
            </a:r>
            <a:r>
              <a:rPr lang="lv-LV" altLang="en-US" sz="2000" dirty="0"/>
              <a:t> </a:t>
            </a:r>
          </a:p>
        </p:txBody>
      </p:sp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98BABE0-1375-4500-B8F2-B1A271FB73FC}" type="slidenum">
              <a:rPr lang="lv-LV" altLang="en-US" smtClean="0"/>
              <a:pPr/>
              <a:t>6</a:t>
            </a:fld>
            <a:endParaRPr lang="lv-LV" altLang="en-US" dirty="0"/>
          </a:p>
        </p:txBody>
      </p:sp>
      <p:sp>
        <p:nvSpPr>
          <p:cNvPr id="8196" name="Text Box 11"/>
          <p:cNvSpPr txBox="1">
            <a:spLocks noChangeArrowheads="1"/>
          </p:cNvSpPr>
          <p:nvPr/>
        </p:nvSpPr>
        <p:spPr bwMode="auto">
          <a:xfrm>
            <a:off x="179388" y="6453188"/>
            <a:ext cx="85693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38213" eaLnBrk="1" hangingPunct="1">
              <a:spcBef>
                <a:spcPct val="50000"/>
              </a:spcBef>
            </a:pPr>
            <a:r>
              <a:rPr lang="lv-LV" altLang="lv-LV" sz="600" dirty="0">
                <a:latin typeface="Verdana" pitchFamily="34" charset="0"/>
                <a:ea typeface="ＭＳ Ｐゴシック" pitchFamily="34" charset="-128"/>
              </a:rPr>
              <a:t>* - t.sk. no valsts pensiju speci</a:t>
            </a:r>
            <a:r>
              <a:rPr lang="lv-LV" altLang="lv-LV" sz="600" dirty="0">
                <a:latin typeface="Verdana" pitchFamily="34" charset="0"/>
              </a:rPr>
              <a:t>ā</a:t>
            </a:r>
            <a:r>
              <a:rPr lang="lv-LV" altLang="lv-LV" sz="600" dirty="0">
                <a:latin typeface="Verdana" pitchFamily="34" charset="0"/>
                <a:ea typeface="ＭＳ Ｐゴシック" pitchFamily="34" charset="-128"/>
              </a:rPr>
              <a:t>l</a:t>
            </a:r>
            <a:r>
              <a:rPr lang="lv-LV" altLang="lv-LV" sz="600" dirty="0">
                <a:latin typeface="Verdana" pitchFamily="34" charset="0"/>
              </a:rPr>
              <a:t>ā</a:t>
            </a:r>
            <a:r>
              <a:rPr lang="lv-LV" altLang="lv-LV" sz="600" dirty="0">
                <a:latin typeface="Verdana" pitchFamily="34" charset="0"/>
                <a:ea typeface="ＭＳ Ｐゴシック" pitchFamily="34" charset="-128"/>
              </a:rPr>
              <a:t> bud</a:t>
            </a:r>
            <a:r>
              <a:rPr lang="lv-LV" altLang="lv-LV" sz="600" dirty="0">
                <a:latin typeface="Verdana" pitchFamily="34" charset="0"/>
              </a:rPr>
              <a:t>ž</a:t>
            </a:r>
            <a:r>
              <a:rPr lang="lv-LV" altLang="lv-LV" sz="600" dirty="0">
                <a:latin typeface="Verdana" pitchFamily="34" charset="0"/>
                <a:ea typeface="ＭＳ Ｐゴシック" pitchFamily="34" charset="-128"/>
              </a:rPr>
              <a:t>eta un invalidit</a:t>
            </a:r>
            <a:r>
              <a:rPr lang="lv-LV" altLang="lv-LV" sz="600" dirty="0">
                <a:latin typeface="Verdana" pitchFamily="34" charset="0"/>
              </a:rPr>
              <a:t>ā</a:t>
            </a:r>
            <a:r>
              <a:rPr lang="lv-LV" altLang="lv-LV" sz="600" dirty="0">
                <a:latin typeface="Verdana" pitchFamily="34" charset="0"/>
                <a:ea typeface="ＭＳ Ｐゴシック" pitchFamily="34" charset="-128"/>
              </a:rPr>
              <a:t>tes, maternit</a:t>
            </a:r>
            <a:r>
              <a:rPr lang="lv-LV" altLang="lv-LV" sz="600" dirty="0">
                <a:latin typeface="Verdana" pitchFamily="34" charset="0"/>
              </a:rPr>
              <a:t>ā</a:t>
            </a:r>
            <a:r>
              <a:rPr lang="lv-LV" altLang="lv-LV" sz="600" dirty="0">
                <a:latin typeface="Verdana" pitchFamily="34" charset="0"/>
                <a:ea typeface="ＭＳ Ｐゴシック" pitchFamily="34" charset="-128"/>
              </a:rPr>
              <a:t>tes un slim</a:t>
            </a:r>
            <a:r>
              <a:rPr lang="lv-LV" altLang="lv-LV" sz="600" dirty="0">
                <a:latin typeface="Verdana" pitchFamily="34" charset="0"/>
              </a:rPr>
              <a:t>ī</a:t>
            </a:r>
            <a:r>
              <a:rPr lang="lv-LV" altLang="lv-LV" sz="600" dirty="0">
                <a:latin typeface="Verdana" pitchFamily="34" charset="0"/>
                <a:ea typeface="ＭＳ Ｐゴシック" pitchFamily="34" charset="-128"/>
              </a:rPr>
              <a:t>bas speci</a:t>
            </a:r>
            <a:r>
              <a:rPr lang="lv-LV" altLang="lv-LV" sz="600" dirty="0">
                <a:latin typeface="Verdana" pitchFamily="34" charset="0"/>
              </a:rPr>
              <a:t>ā</a:t>
            </a:r>
            <a:r>
              <a:rPr lang="lv-LV" altLang="lv-LV" sz="600" dirty="0">
                <a:latin typeface="Verdana" pitchFamily="34" charset="0"/>
                <a:ea typeface="ＭＳ Ｐゴシック" pitchFamily="34" charset="-128"/>
              </a:rPr>
              <a:t>l</a:t>
            </a:r>
            <a:r>
              <a:rPr lang="lv-LV" altLang="lv-LV" sz="600" dirty="0">
                <a:latin typeface="Verdana" pitchFamily="34" charset="0"/>
              </a:rPr>
              <a:t>ā</a:t>
            </a:r>
            <a:r>
              <a:rPr lang="lv-LV" altLang="lv-LV" sz="600" dirty="0">
                <a:latin typeface="Verdana" pitchFamily="34" charset="0"/>
                <a:ea typeface="ＭＳ Ｐゴシック" pitchFamily="34" charset="-128"/>
              </a:rPr>
              <a:t> bud</a:t>
            </a:r>
            <a:r>
              <a:rPr lang="lv-LV" altLang="lv-LV" sz="600" dirty="0">
                <a:latin typeface="Verdana" pitchFamily="34" charset="0"/>
              </a:rPr>
              <a:t>ž</a:t>
            </a:r>
            <a:r>
              <a:rPr lang="lv-LV" altLang="lv-LV" sz="600" dirty="0">
                <a:latin typeface="Verdana" pitchFamily="34" charset="0"/>
                <a:ea typeface="ＭＳ Ｐゴシック" pitchFamily="34" charset="-128"/>
              </a:rPr>
              <a:t>eta izmaks</a:t>
            </a:r>
            <a:r>
              <a:rPr lang="lv-LV" altLang="lv-LV" sz="600" dirty="0">
                <a:latin typeface="Verdana" pitchFamily="34" charset="0"/>
              </a:rPr>
              <a:t>ā</a:t>
            </a:r>
            <a:r>
              <a:rPr lang="lv-LV" altLang="lv-LV" sz="600" dirty="0">
                <a:latin typeface="Verdana" pitchFamily="34" charset="0"/>
                <a:ea typeface="ＭＳ Ｐゴシック" pitchFamily="34" charset="-128"/>
              </a:rPr>
              <a:t>jam</a:t>
            </a:r>
            <a:r>
              <a:rPr lang="lv-LV" altLang="lv-LV" sz="600" dirty="0">
                <a:latin typeface="Verdana" pitchFamily="34" charset="0"/>
              </a:rPr>
              <a:t>ā</a:t>
            </a:r>
            <a:r>
              <a:rPr lang="lv-LV" altLang="lv-LV" sz="600" dirty="0">
                <a:latin typeface="Verdana" pitchFamily="34" charset="0"/>
                <a:ea typeface="ＭＳ Ｐゴシック" pitchFamily="34" charset="-128"/>
              </a:rPr>
              <a:t>s pensijas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ABC35D3-4F90-418A-9734-3C1209B548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669206"/>
            <a:ext cx="8108383" cy="431024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>
            <a:spLocks noGrp="1" noChangeArrowheads="1"/>
          </p:cNvSpPr>
          <p:nvPr>
            <p:ph type="title"/>
          </p:nvPr>
        </p:nvSpPr>
        <p:spPr>
          <a:xfrm>
            <a:off x="179388" y="260648"/>
            <a:ext cx="8229600" cy="1143000"/>
          </a:xfrm>
        </p:spPr>
        <p:txBody>
          <a:bodyPr/>
          <a:lstStyle/>
          <a:p>
            <a:pPr algn="r" eaLnBrk="1" hangingPunct="1"/>
            <a:r>
              <a:rPr lang="lv-LV" altLang="en-US" sz="2400" dirty="0"/>
              <a:t>Izdevumi pabalstiem un atlīdzībām,</a:t>
            </a:r>
            <a:br>
              <a:rPr lang="lv-LV" altLang="en-US" sz="2400" dirty="0"/>
            </a:br>
            <a:r>
              <a:rPr lang="lv-LV" altLang="en-US" sz="1600" dirty="0"/>
              <a:t>milj. euro</a:t>
            </a:r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B714B5B-B8F1-42F8-B7F0-950084B603A1}" type="slidenum">
              <a:rPr lang="lv-LV" altLang="en-US" smtClean="0"/>
              <a:pPr/>
              <a:t>7</a:t>
            </a:fld>
            <a:endParaRPr lang="lv-LV" altLang="en-US"/>
          </a:p>
        </p:txBody>
      </p:sp>
      <p:sp>
        <p:nvSpPr>
          <p:cNvPr id="9221" name="Text Box 11"/>
          <p:cNvSpPr txBox="1">
            <a:spLocks noChangeArrowheads="1"/>
          </p:cNvSpPr>
          <p:nvPr/>
        </p:nvSpPr>
        <p:spPr bwMode="auto">
          <a:xfrm>
            <a:off x="179388" y="6453188"/>
            <a:ext cx="85693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38213" eaLnBrk="1" hangingPunct="1">
              <a:spcBef>
                <a:spcPct val="50000"/>
              </a:spcBef>
            </a:pPr>
            <a:r>
              <a:rPr lang="lv-LV" altLang="lv-LV" sz="600">
                <a:latin typeface="Verdana" pitchFamily="34" charset="0"/>
                <a:ea typeface="ＭＳ Ｐゴシック" pitchFamily="34" charset="-128"/>
              </a:rPr>
              <a:t>*</a:t>
            </a:r>
            <a:r>
              <a:rPr lang="lv-LV" altLang="lv-LV" sz="600">
                <a:latin typeface="Verdana" pitchFamily="34" charset="0"/>
              </a:rPr>
              <a:t>2020.gadā neieskaitot līdzekļus neparedzētiem gadījumiem </a:t>
            </a:r>
            <a:r>
              <a:rPr lang="en-US" altLang="lv-LV" sz="600">
                <a:latin typeface="Verdana" pitchFamily="34" charset="0"/>
              </a:rPr>
              <a:t>~</a:t>
            </a:r>
            <a:r>
              <a:rPr lang="lv-LV" altLang="lv-LV" sz="600">
                <a:latin typeface="Verdana" pitchFamily="34" charset="0"/>
              </a:rPr>
              <a:t>20 milj. euro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7B65141-1532-46EB-99D9-6B659FD4B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974" y="1494720"/>
            <a:ext cx="8137153" cy="512404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6"/>
          <p:cNvSpPr>
            <a:spLocks noGrp="1" noChangeArrowheads="1"/>
          </p:cNvSpPr>
          <p:nvPr>
            <p:ph type="title"/>
          </p:nvPr>
        </p:nvSpPr>
        <p:spPr>
          <a:xfrm>
            <a:off x="179388" y="274637"/>
            <a:ext cx="8229600" cy="1143000"/>
          </a:xfrm>
        </p:spPr>
        <p:txBody>
          <a:bodyPr/>
          <a:lstStyle/>
          <a:p>
            <a:pPr algn="r" eaLnBrk="1" hangingPunct="1"/>
            <a:r>
              <a:rPr lang="lv-LV" altLang="en-US" sz="2000" dirty="0"/>
              <a:t>Bezdarbnieka pabalstu rezultatīvo rādītāju dinamika </a:t>
            </a:r>
            <a:br>
              <a:rPr lang="lv-LV" altLang="en-US" sz="2000" dirty="0"/>
            </a:br>
            <a:r>
              <a:rPr lang="lv-LV" altLang="en-US" sz="2000" dirty="0"/>
              <a:t>2020.-2025.gadā </a:t>
            </a:r>
            <a:r>
              <a:rPr lang="lv-LV" altLang="en-US" sz="1600" dirty="0"/>
              <a:t>(vidēji mēnesī)</a:t>
            </a:r>
          </a:p>
        </p:txBody>
      </p:sp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C205509-F696-44DE-B326-300DB971A2F5}" type="slidenum">
              <a:rPr lang="lv-LV" altLang="en-US" smtClean="0"/>
              <a:pPr/>
              <a:t>8</a:t>
            </a:fld>
            <a:endParaRPr lang="lv-LV" altLang="en-US"/>
          </a:p>
        </p:txBody>
      </p:sp>
      <p:sp>
        <p:nvSpPr>
          <p:cNvPr id="10245" name="Text Box 11"/>
          <p:cNvSpPr txBox="1">
            <a:spLocks noChangeArrowheads="1"/>
          </p:cNvSpPr>
          <p:nvPr/>
        </p:nvSpPr>
        <p:spPr bwMode="auto">
          <a:xfrm>
            <a:off x="179388" y="6453188"/>
            <a:ext cx="85693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38213" eaLnBrk="1" hangingPunct="1">
              <a:spcBef>
                <a:spcPct val="50000"/>
              </a:spcBef>
            </a:pPr>
            <a:r>
              <a:rPr lang="lv-LV" altLang="lv-LV" sz="600">
                <a:latin typeface="Verdana" pitchFamily="34" charset="0"/>
                <a:ea typeface="ＭＳ Ｐゴシック" pitchFamily="34" charset="-128"/>
              </a:rPr>
              <a:t>*</a:t>
            </a:r>
            <a:r>
              <a:rPr lang="lv-LV" altLang="lv-LV" sz="600"/>
              <a:t> t.sk. </a:t>
            </a:r>
            <a:r>
              <a:rPr lang="lv-LV" altLang="lv-LV" sz="600">
                <a:latin typeface="Verdana" pitchFamily="34" charset="0"/>
              </a:rPr>
              <a:t>ieskaitot līdzekļus neparedzētiem gadījumiem</a:t>
            </a:r>
            <a:endParaRPr lang="lv-LV" altLang="lv-LV" sz="60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03874A7-343E-45AB-8E04-6DC5C22DCB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056" y="1628583"/>
            <a:ext cx="8537887" cy="482460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6"/>
          <p:cNvSpPr>
            <a:spLocks noGrp="1" noChangeArrowheads="1"/>
          </p:cNvSpPr>
          <p:nvPr>
            <p:ph type="title"/>
          </p:nvPr>
        </p:nvSpPr>
        <p:spPr>
          <a:xfrm>
            <a:off x="106156" y="260648"/>
            <a:ext cx="8229600" cy="1143000"/>
          </a:xfrm>
        </p:spPr>
        <p:txBody>
          <a:bodyPr/>
          <a:lstStyle/>
          <a:p>
            <a:pPr algn="r" eaLnBrk="1" hangingPunct="1"/>
            <a:r>
              <a:rPr lang="lv-LV" altLang="en-US" sz="2000" dirty="0"/>
              <a:t>Slimības pabalstu rezultatīvo rādītāju dinamika</a:t>
            </a:r>
            <a:br>
              <a:rPr lang="lv-LV" altLang="en-US" sz="2000" dirty="0"/>
            </a:br>
            <a:r>
              <a:rPr lang="lv-LV" altLang="en-US" sz="2000" dirty="0"/>
              <a:t>2020.-2025.gadā (</a:t>
            </a:r>
            <a:r>
              <a:rPr lang="lv-LV" altLang="en-US" sz="1600" dirty="0"/>
              <a:t>vidēji mēnesī</a:t>
            </a:r>
            <a:r>
              <a:rPr lang="lv-LV" altLang="en-US" sz="2000" dirty="0"/>
              <a:t>)</a:t>
            </a:r>
            <a:endParaRPr lang="lv-LV" altLang="en-US" sz="1600" dirty="0"/>
          </a:p>
        </p:txBody>
      </p:sp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EB5FE3-EF40-45DA-AABA-40D01F1C74D9}" type="slidenum">
              <a:rPr lang="lv-LV" altLang="en-US" smtClean="0"/>
              <a:pPr/>
              <a:t>9</a:t>
            </a:fld>
            <a:endParaRPr lang="lv-LV" alt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715A156-7F87-48A3-A9CB-19924FAB09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676" y="1732141"/>
            <a:ext cx="8786324" cy="48652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4482</TotalTime>
  <Words>266</Words>
  <Application>Microsoft Office PowerPoint</Application>
  <PresentationFormat>On-screen Show (4:3)</PresentationFormat>
  <Paragraphs>40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ＭＳ Ｐゴシック</vt:lpstr>
      <vt:lpstr>Arial</vt:lpstr>
      <vt:lpstr>Calibri</vt:lpstr>
      <vt:lpstr>Verdana</vt:lpstr>
      <vt:lpstr>1_Default Design</vt:lpstr>
      <vt:lpstr>Office Theme</vt:lpstr>
      <vt:lpstr>Budžeta rādītāji 2024. un 2025. gadā</vt:lpstr>
      <vt:lpstr>Speciālā budžeta pamatrādītāji</vt:lpstr>
      <vt:lpstr>Speciālā budžeta pamatrādītāju dinamika (milj. euro)</vt:lpstr>
      <vt:lpstr>Speciālā budžeta naudas līdzekļu  atlikuma izmaiņu dinamika,  milj. euro</vt:lpstr>
      <vt:lpstr>Izdevumi valsts pensijām,  milj.euro</vt:lpstr>
      <vt:lpstr>Valsts pensiju* rezultatīvo rādītāju dinamika                2020.-2025.gadā (vidēji mēnesī) </vt:lpstr>
      <vt:lpstr>Izdevumi pabalstiem un atlīdzībām, milj. euro</vt:lpstr>
      <vt:lpstr>Bezdarbnieka pabalstu rezultatīvo rādītāju dinamika  2020.-2025.gadā (vidēji mēnesī)</vt:lpstr>
      <vt:lpstr>Slimības pabalstu rezultatīvo rādītāju dinamika 2020.-2025.gadā (vidēji mēnesī)</vt:lpstr>
      <vt:lpstr>Maternitātes, paternitātes un vecāku pabalstu  rezultatīvo rādītāju dinamika 2020.-2025. gadā (vidēji mēnesī)</vt:lpstr>
      <vt:lpstr>Darba negadījumu sociāla rakstura maksājumu un kompensāciju rezultatīvo rādītāju dinamika 2020.-2025. gadā (vidēji mēnesī)</vt:lpstr>
      <vt:lpstr>Paldies par uzmanību!</vt:lpstr>
    </vt:vector>
  </TitlesOfParts>
  <Company>vsaa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Maija Kravala</dc:creator>
  <cp:lastModifiedBy>Evija Bergmane</cp:lastModifiedBy>
  <cp:revision>193</cp:revision>
  <cp:lastPrinted>2025-01-21T08:36:11Z</cp:lastPrinted>
  <dcterms:created xsi:type="dcterms:W3CDTF">2015-03-13T14:11:27Z</dcterms:created>
  <dcterms:modified xsi:type="dcterms:W3CDTF">2025-03-19T12:31:02Z</dcterms:modified>
</cp:coreProperties>
</file>