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theme/themeOverride1.xml" ContentType="application/vnd.openxmlformats-officedocument.themeOverride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theme/themeOverride2.xml" ContentType="application/vnd.openxmlformats-officedocument.themeOverride+xml"/>
  <Override PartName="/ppt/charts/chart6.xml" ContentType="application/vnd.openxmlformats-officedocument.drawingml.chart+xml"/>
  <Override PartName="/ppt/theme/themeOverride3.xml" ContentType="application/vnd.openxmlformats-officedocument.themeOverride+xml"/>
  <Override PartName="/ppt/charts/chart7.xml" ContentType="application/vnd.openxmlformats-officedocument.drawingml.chart+xml"/>
  <Override PartName="/ppt/theme/themeOverride4.xml" ContentType="application/vnd.openxmlformats-officedocument.themeOverride+xml"/>
  <Override PartName="/ppt/charts/chart8.xml" ContentType="application/vnd.openxmlformats-officedocument.drawingml.chart+xml"/>
  <Override PartName="/ppt/theme/themeOverride5.xml" ContentType="application/vnd.openxmlformats-officedocument.themeOverride+xml"/>
  <Override PartName="/ppt/charts/chart9.xml" ContentType="application/vnd.openxmlformats-officedocument.drawingml.chart+xml"/>
  <Override PartName="/ppt/theme/themeOverride6.xml" ContentType="application/vnd.openxmlformats-officedocument.themeOverride+xml"/>
  <Override PartName="/ppt/drawings/drawing1.xml" ContentType="application/vnd.openxmlformats-officedocument.drawingml.chartshapes+xml"/>
  <Override PartName="/ppt/charts/chart10.xml" ContentType="application/vnd.openxmlformats-officedocument.drawingml.chart+xml"/>
  <Override PartName="/ppt/theme/themeOverride7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9" r:id="rId1"/>
    <p:sldMasterId id="2147483709" r:id="rId2"/>
  </p:sldMasterIdLst>
  <p:notesMasterIdLst>
    <p:notesMasterId r:id="rId14"/>
  </p:notesMasterIdLst>
  <p:sldIdLst>
    <p:sldId id="256" r:id="rId3"/>
    <p:sldId id="257" r:id="rId4"/>
    <p:sldId id="259" r:id="rId5"/>
    <p:sldId id="260" r:id="rId6"/>
    <p:sldId id="261" r:id="rId7"/>
    <p:sldId id="262" r:id="rId8"/>
    <p:sldId id="263" r:id="rId9"/>
    <p:sldId id="269" r:id="rId10"/>
    <p:sldId id="270" r:id="rId11"/>
    <p:sldId id="266" r:id="rId12"/>
    <p:sldId id="267" r:id="rId13"/>
  </p:sldIdLst>
  <p:sldSz cx="9144000" cy="6858000" type="screen4x3"/>
  <p:notesSz cx="6858000" cy="9144000"/>
  <p:defaultTextStyle>
    <a:defPPr>
      <a:defRPr lang="lv-LV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CC00"/>
    <a:srgbClr val="669900"/>
    <a:srgbClr val="009900"/>
    <a:srgbClr val="00CC00"/>
    <a:srgbClr val="0DDD98"/>
    <a:srgbClr val="3FD93F"/>
    <a:srgbClr val="008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15295" autoAdjust="0"/>
    <p:restoredTop sz="94660"/>
  </p:normalViewPr>
  <p:slideViewPr>
    <p:cSldViewPr>
      <p:cViewPr>
        <p:scale>
          <a:sx n="62" d="100"/>
          <a:sy n="62" d="100"/>
        </p:scale>
        <p:origin x="-96" y="-109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\\DCS-ITD-01\FVD_Kopdarbi\Di&#257;na\SDA%20zi&#326;ojumi\2022_04.2021\dati_grafikiem.xlsx" TargetMode="Externa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oleObject" Target="Book1" TargetMode="External"/><Relationship Id="rId1" Type="http://schemas.openxmlformats.org/officeDocument/2006/relationships/themeOverride" Target="../theme/themeOverride1.xm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\\DCS-ITD-01\FVD_Kopdarbi\Di&#257;na\SDA%20zi&#326;ojumi\2022_04.2021\dati_grafikiem.xlsx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\\DCS-ITD-01\FVD_Kopdarbi\Di&#257;na\SDA%20zi&#326;ojumi\2022_04.2021\dati_grafikiem.xlsx" TargetMode="External"/></Relationships>
</file>

<file path=ppt/charts/_rels/chart5.xml.rels><?xml version="1.0" encoding="UTF-8" standalone="yes"?>
<Relationships xmlns="http://schemas.openxmlformats.org/package/2006/relationships"><Relationship Id="rId2" Type="http://schemas.openxmlformats.org/officeDocument/2006/relationships/oleObject" Target="file:///\\DCS-ITD-01\FVD_Kopdarbi\Di&#257;na\SDA%20zi&#326;ojumi\2022_04.2021\dati_grafikiem.xlsx" TargetMode="External"/><Relationship Id="rId1" Type="http://schemas.openxmlformats.org/officeDocument/2006/relationships/themeOverride" Target="../theme/themeOverride2.xml"/></Relationships>
</file>

<file path=ppt/charts/_rels/chart6.xml.rels><?xml version="1.0" encoding="UTF-8" standalone="yes"?>
<Relationships xmlns="http://schemas.openxmlformats.org/package/2006/relationships"><Relationship Id="rId2" Type="http://schemas.openxmlformats.org/officeDocument/2006/relationships/oleObject" Target="file:///\\DCS-ITD-01\FVD_Kopdarbi\Di&#257;na\SDA%20zi&#326;ojumi\2022_04.2021\dati_grafikiem.xlsx" TargetMode="External"/><Relationship Id="rId1" Type="http://schemas.openxmlformats.org/officeDocument/2006/relationships/themeOverride" Target="../theme/themeOverride3.xml"/></Relationships>
</file>

<file path=ppt/charts/_rels/chart7.xml.rels><?xml version="1.0" encoding="UTF-8" standalone="yes"?>
<Relationships xmlns="http://schemas.openxmlformats.org/package/2006/relationships"><Relationship Id="rId2" Type="http://schemas.openxmlformats.org/officeDocument/2006/relationships/oleObject" Target="file:///\\DCS-ITD-01\FVD_Kopdarbi\Di&#257;na\SDA%20zi&#326;ojumi\2022_04.2021\dati_grafikiem.xlsx" TargetMode="External"/><Relationship Id="rId1" Type="http://schemas.openxmlformats.org/officeDocument/2006/relationships/themeOverride" Target="../theme/themeOverride4.xml"/></Relationships>
</file>

<file path=ppt/charts/_rels/chart8.xml.rels><?xml version="1.0" encoding="UTF-8" standalone="yes"?>
<Relationships xmlns="http://schemas.openxmlformats.org/package/2006/relationships"><Relationship Id="rId2" Type="http://schemas.openxmlformats.org/officeDocument/2006/relationships/oleObject" Target="file:///\\DCS-ITD-01\FVD_Kopdarbi\Di&#257;na\SDA%20zi&#326;ojumi\2022_04.2021\dati_grafikiem.xlsx" TargetMode="External"/><Relationship Id="rId1" Type="http://schemas.openxmlformats.org/officeDocument/2006/relationships/themeOverride" Target="../theme/themeOverride5.xml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1.xml"/><Relationship Id="rId2" Type="http://schemas.openxmlformats.org/officeDocument/2006/relationships/oleObject" Target="file:///\\DCS-ITD-01\FVD_Kopdarbi\Di&#257;na\SDA%20zi&#326;ojumi\2022_04.2021\dati_grafikiem.xlsx" TargetMode="External"/><Relationship Id="rId1" Type="http://schemas.openxmlformats.org/officeDocument/2006/relationships/themeOverride" Target="../theme/themeOverride6.xml"/></Relationships>
</file>

<file path=ppt/charts/_rels/chart10.xml.rels><?xml version="1.0" encoding="UTF-8" standalone="yes"?>
<Relationships xmlns="http://schemas.openxmlformats.org/package/2006/relationships"><Relationship Id="rId2" Type="http://schemas.openxmlformats.org/officeDocument/2006/relationships/oleObject" Target="file:///\\DCS-ITD-01\FVD_Kopdarbi\Di&#257;na\SDA%20zi&#326;ojumi\2022_04.2021\dati_grafikiem.xlsx" TargetMode="External"/><Relationship Id="rId1" Type="http://schemas.openxmlformats.org/officeDocument/2006/relationships/themeOverride" Target="../theme/themeOverride7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lv-LV"/>
  <c:roundedCorners val="0"/>
  <mc:AlternateContent xmlns:mc="http://schemas.openxmlformats.org/markup-compatibility/2006">
    <mc:Choice xmlns:c14="http://schemas.microsoft.com/office/drawing/2007/8/2/chart" Requires="c14">
      <c14:style val="105"/>
    </mc:Choice>
    <mc:Fallback>
      <c:style val="5"/>
    </mc:Fallback>
  </mc:AlternateContent>
  <c:chart>
    <c:autoTitleDeleted val="0"/>
    <c:plotArea>
      <c:layout>
        <c:manualLayout>
          <c:layoutTarget val="inner"/>
          <c:xMode val="edge"/>
          <c:yMode val="edge"/>
          <c:x val="1.9208536785241682E-2"/>
          <c:y val="2.8956152467304628E-2"/>
          <c:w val="0.96158292642951659"/>
          <c:h val="0.83753795183619739"/>
        </c:manualLayout>
      </c:layout>
      <c:barChart>
        <c:barDir val="col"/>
        <c:grouping val="clustered"/>
        <c:varyColors val="0"/>
        <c:ser>
          <c:idx val="0"/>
          <c:order val="0"/>
          <c:spPr>
            <a:solidFill>
              <a:schemeClr val="accent3"/>
            </a:solidFill>
            <a:ln w="25400" cap="flat" cmpd="sng" algn="ctr">
              <a:solidFill>
                <a:schemeClr val="accent3">
                  <a:shade val="50000"/>
                </a:schemeClr>
              </a:solidFill>
              <a:prstDash val="solid"/>
            </a:ln>
            <a:effectLst/>
          </c:spPr>
          <c:invertIfNegative val="0"/>
          <c:dLbls>
            <c:txPr>
              <a:bodyPr/>
              <a:lstStyle/>
              <a:p>
                <a:pPr>
                  <a:defRPr sz="1400" b="1"/>
                </a:pPr>
                <a:endParaRPr lang="lv-LV"/>
              </a:p>
            </c:txPr>
            <c:dLblPos val="inBase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Sheet2!$B$6:$B$11</c:f>
              <c:strCache>
                <c:ptCount val="6"/>
                <c:pt idx="0">
                  <c:v>2017.gads</c:v>
                </c:pt>
                <c:pt idx="1">
                  <c:v>2018.gads</c:v>
                </c:pt>
                <c:pt idx="2">
                  <c:v>2019.gads</c:v>
                </c:pt>
                <c:pt idx="3">
                  <c:v>2020.gads </c:v>
                </c:pt>
                <c:pt idx="4">
                  <c:v>2021.gads </c:v>
                </c:pt>
                <c:pt idx="5">
                  <c:v>2022.gads (plāns)</c:v>
                </c:pt>
              </c:strCache>
            </c:strRef>
          </c:cat>
          <c:val>
            <c:numRef>
              <c:f>Sheet2!$C$6:$C$11</c:f>
              <c:numCache>
                <c:formatCode>#,##0.0</c:formatCode>
                <c:ptCount val="6"/>
                <c:pt idx="0">
                  <c:v>620.6</c:v>
                </c:pt>
                <c:pt idx="1">
                  <c:v>822.8</c:v>
                </c:pt>
                <c:pt idx="2">
                  <c:v>1122.4086130000001</c:v>
                </c:pt>
                <c:pt idx="3">
                  <c:v>1237.3198669999999</c:v>
                </c:pt>
                <c:pt idx="4">
                  <c:v>1437.8443520000001</c:v>
                </c:pt>
                <c:pt idx="5">
                  <c:v>1489.9861970000002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75"/>
        <c:axId val="43145856"/>
        <c:axId val="43664128"/>
      </c:barChart>
      <c:catAx>
        <c:axId val="43145856"/>
        <c:scaling>
          <c:orientation val="minMax"/>
        </c:scaling>
        <c:delete val="0"/>
        <c:axPos val="b"/>
        <c:majorTickMark val="none"/>
        <c:minorTickMark val="none"/>
        <c:tickLblPos val="nextTo"/>
        <c:txPr>
          <a:bodyPr/>
          <a:lstStyle/>
          <a:p>
            <a:pPr>
              <a:defRPr sz="1200"/>
            </a:pPr>
            <a:endParaRPr lang="lv-LV"/>
          </a:p>
        </c:txPr>
        <c:crossAx val="43664128"/>
        <c:crosses val="autoZero"/>
        <c:auto val="1"/>
        <c:lblAlgn val="ctr"/>
        <c:lblOffset val="100"/>
        <c:noMultiLvlLbl val="0"/>
      </c:catAx>
      <c:valAx>
        <c:axId val="43664128"/>
        <c:scaling>
          <c:orientation val="minMax"/>
          <c:max val="2000"/>
        </c:scaling>
        <c:delete val="1"/>
        <c:axPos val="l"/>
        <c:numFmt formatCode="#,##0.0" sourceLinked="1"/>
        <c:majorTickMark val="none"/>
        <c:minorTickMark val="none"/>
        <c:tickLblPos val="nextTo"/>
        <c:crossAx val="43145856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lv-LV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lv-LV"/>
  <c:roundedCorners val="0"/>
  <mc:AlternateContent xmlns:mc="http://schemas.openxmlformats.org/markup-compatibility/2006">
    <mc:Choice xmlns:c14="http://schemas.microsoft.com/office/drawing/2007/8/2/chart" Requires="c14">
      <c14:style val="121"/>
    </mc:Choice>
    <mc:Fallback>
      <c:style val="21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0.16772078769483423"/>
          <c:y val="1.7877092875016598E-2"/>
          <c:w val="0.81738163316177659"/>
          <c:h val="0.93445065945827244"/>
        </c:manualLayout>
      </c:layout>
      <c:barChart>
        <c:barDir val="bar"/>
        <c:grouping val="clustered"/>
        <c:varyColors val="0"/>
        <c:ser>
          <c:idx val="0"/>
          <c:order val="0"/>
          <c:spPr>
            <a:solidFill>
              <a:srgbClr val="9BBB59"/>
            </a:solidFill>
            <a:ln w="25400" cap="flat" cmpd="sng" algn="ctr">
              <a:solidFill>
                <a:srgbClr val="9BBB59">
                  <a:shade val="50000"/>
                </a:srgbClr>
              </a:solidFill>
              <a:prstDash val="solid"/>
            </a:ln>
            <a:effectLst/>
          </c:spPr>
          <c:invertIfNegative val="0"/>
          <c:dLbls>
            <c:txPr>
              <a:bodyPr/>
              <a:lstStyle/>
              <a:p>
                <a:pPr>
                  <a:defRPr sz="1200" b="1"/>
                </a:pPr>
                <a:endParaRPr lang="lv-LV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Sheet3!$D$17:$D$22</c:f>
              <c:strCache>
                <c:ptCount val="6"/>
                <c:pt idx="0">
                  <c:v>2017.gads</c:v>
                </c:pt>
                <c:pt idx="1">
                  <c:v>2018.gads</c:v>
                </c:pt>
                <c:pt idx="2">
                  <c:v>2019.gads</c:v>
                </c:pt>
                <c:pt idx="3">
                  <c:v>2020.gads</c:v>
                </c:pt>
                <c:pt idx="4">
                  <c:v>2021.gads</c:v>
                </c:pt>
                <c:pt idx="5">
                  <c:v>2022.gads (plāns)</c:v>
                </c:pt>
              </c:strCache>
            </c:strRef>
          </c:cat>
          <c:val>
            <c:numRef>
              <c:f>Sheet3!$E$17:$E$22</c:f>
              <c:numCache>
                <c:formatCode>#,##0.0</c:formatCode>
                <c:ptCount val="6"/>
                <c:pt idx="0">
                  <c:v>1895.9</c:v>
                </c:pt>
                <c:pt idx="1">
                  <c:v>2047.9</c:v>
                </c:pt>
                <c:pt idx="2">
                  <c:v>2153.04</c:v>
                </c:pt>
                <c:pt idx="3">
                  <c:v>2304.04</c:v>
                </c:pt>
                <c:pt idx="4">
                  <c:v>2463.1</c:v>
                </c:pt>
                <c:pt idx="5">
                  <c:v>2577.5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75"/>
        <c:axId val="45420928"/>
        <c:axId val="45423616"/>
      </c:barChart>
      <c:catAx>
        <c:axId val="45420928"/>
        <c:scaling>
          <c:orientation val="minMax"/>
        </c:scaling>
        <c:delete val="0"/>
        <c:axPos val="l"/>
        <c:majorTickMark val="none"/>
        <c:minorTickMark val="none"/>
        <c:tickLblPos val="nextTo"/>
        <c:crossAx val="45423616"/>
        <c:crosses val="autoZero"/>
        <c:auto val="1"/>
        <c:lblAlgn val="ctr"/>
        <c:lblOffset val="100"/>
        <c:noMultiLvlLbl val="0"/>
      </c:catAx>
      <c:valAx>
        <c:axId val="45423616"/>
        <c:scaling>
          <c:orientation val="minMax"/>
        </c:scaling>
        <c:delete val="1"/>
        <c:axPos val="b"/>
        <c:numFmt formatCode="#,##0.0" sourceLinked="1"/>
        <c:majorTickMark val="none"/>
        <c:minorTickMark val="none"/>
        <c:tickLblPos val="nextTo"/>
        <c:crossAx val="45420928"/>
        <c:crosses val="autoZero"/>
        <c:crossBetween val="between"/>
      </c:valAx>
    </c:plotArea>
    <c:plotVisOnly val="1"/>
    <c:dispBlanksAs val="gap"/>
    <c:showDLblsOverMax val="0"/>
  </c:chart>
  <c:externalData r:id="rId2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lv-LV"/>
  <c:roundedCorners val="0"/>
  <mc:AlternateContent xmlns:mc="http://schemas.openxmlformats.org/markup-compatibility/2006">
    <mc:Choice xmlns:c14="http://schemas.microsoft.com/office/drawing/2007/8/2/chart" Requires="c14">
      <c14:style val="137"/>
    </mc:Choice>
    <mc:Fallback>
      <c:style val="37"/>
    </mc:Fallback>
  </mc:AlternateContent>
  <c:chart>
    <c:autoTitleDeleted val="1"/>
    <c:plotArea>
      <c:layout>
        <c:manualLayout>
          <c:layoutTarget val="inner"/>
          <c:xMode val="edge"/>
          <c:yMode val="edge"/>
          <c:x val="7.1932418553438751E-2"/>
          <c:y val="3.4151734827783727E-2"/>
          <c:w val="0.87951947839657529"/>
          <c:h val="0.79897821649829515"/>
        </c:manualLayout>
      </c:layout>
      <c:barChart>
        <c:barDir val="col"/>
        <c:grouping val="clustered"/>
        <c:varyColors val="0"/>
        <c:ser>
          <c:idx val="0"/>
          <c:order val="0"/>
          <c:tx>
            <c:v>saņēmēju skaits (tūkst. personu)</c:v>
          </c:tx>
          <c:spPr>
            <a:solidFill>
              <a:schemeClr val="accent3"/>
            </a:solidFill>
            <a:ln w="25400" cap="flat" cmpd="sng" algn="ctr">
              <a:solidFill>
                <a:schemeClr val="accent3">
                  <a:shade val="50000"/>
                </a:schemeClr>
              </a:solidFill>
              <a:prstDash val="solid"/>
            </a:ln>
            <a:effectLst/>
          </c:spPr>
          <c:invertIfNegative val="0"/>
          <c:dLbls>
            <c:txPr>
              <a:bodyPr/>
              <a:lstStyle/>
              <a:p>
                <a:pPr>
                  <a:defRPr sz="1200" b="1"/>
                </a:pPr>
                <a:endParaRPr lang="lv-LV"/>
              </a:p>
            </c:txPr>
            <c:dLblPos val="inBase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Sheet4!$C$19:$C$24</c:f>
              <c:strCache>
                <c:ptCount val="6"/>
                <c:pt idx="0">
                  <c:v>2017.gads</c:v>
                </c:pt>
                <c:pt idx="1">
                  <c:v>2018.gads</c:v>
                </c:pt>
                <c:pt idx="2">
                  <c:v>2019.gads</c:v>
                </c:pt>
                <c:pt idx="3">
                  <c:v>2020.gads </c:v>
                </c:pt>
                <c:pt idx="4">
                  <c:v>2021.gads </c:v>
                </c:pt>
                <c:pt idx="5">
                  <c:v>2022.gads (plāns)</c:v>
                </c:pt>
              </c:strCache>
            </c:strRef>
          </c:cat>
          <c:val>
            <c:numRef>
              <c:f>Sheet4!$D$19:$D$24</c:f>
              <c:numCache>
                <c:formatCode>#,##0.0</c:formatCode>
                <c:ptCount val="6"/>
                <c:pt idx="0">
                  <c:v>544.69600000000003</c:v>
                </c:pt>
                <c:pt idx="1">
                  <c:v>539.86400000000003</c:v>
                </c:pt>
                <c:pt idx="2">
                  <c:v>535.78300000000002</c:v>
                </c:pt>
                <c:pt idx="3">
                  <c:v>532.33399999999995</c:v>
                </c:pt>
                <c:pt idx="4">
                  <c:v>526.13</c:v>
                </c:pt>
                <c:pt idx="5">
                  <c:v>530.79999999999995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75"/>
        <c:axId val="46531712"/>
        <c:axId val="46538752"/>
      </c:barChart>
      <c:lineChart>
        <c:grouping val="standard"/>
        <c:varyColors val="0"/>
        <c:ser>
          <c:idx val="1"/>
          <c:order val="1"/>
          <c:tx>
            <c:v>vidējais apmērs (euro)</c:v>
          </c:tx>
          <c:dLbls>
            <c:txPr>
              <a:bodyPr/>
              <a:lstStyle/>
              <a:p>
                <a:pPr>
                  <a:defRPr sz="1200" b="1"/>
                </a:pPr>
                <a:endParaRPr lang="lv-LV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Sheet4!$C$19:$C$24</c:f>
              <c:strCache>
                <c:ptCount val="6"/>
                <c:pt idx="0">
                  <c:v>2017.gads</c:v>
                </c:pt>
                <c:pt idx="1">
                  <c:v>2018.gads</c:v>
                </c:pt>
                <c:pt idx="2">
                  <c:v>2019.gads</c:v>
                </c:pt>
                <c:pt idx="3">
                  <c:v>2020.gads </c:v>
                </c:pt>
                <c:pt idx="4">
                  <c:v>2021.gads </c:v>
                </c:pt>
                <c:pt idx="5">
                  <c:v>2022.gads (plāns)</c:v>
                </c:pt>
              </c:strCache>
            </c:strRef>
          </c:cat>
          <c:val>
            <c:numRef>
              <c:f>Sheet4!$E$19:$E$24</c:f>
              <c:numCache>
                <c:formatCode>0.00</c:formatCode>
                <c:ptCount val="6"/>
                <c:pt idx="0" formatCode="General">
                  <c:v>290.06</c:v>
                </c:pt>
                <c:pt idx="1">
                  <c:v>316.12</c:v>
                </c:pt>
                <c:pt idx="2">
                  <c:v>334.87</c:v>
                </c:pt>
                <c:pt idx="3">
                  <c:v>360.68</c:v>
                </c:pt>
                <c:pt idx="4">
                  <c:v>390.12</c:v>
                </c:pt>
                <c:pt idx="5">
                  <c:v>404.69</c:v>
                </c:pt>
              </c:numCache>
            </c:numRef>
          </c:val>
          <c:smooth val="0"/>
        </c:ser>
        <c:dLbls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46541824"/>
        <c:axId val="46540288"/>
      </c:lineChart>
      <c:catAx>
        <c:axId val="46531712"/>
        <c:scaling>
          <c:orientation val="minMax"/>
        </c:scaling>
        <c:delete val="0"/>
        <c:axPos val="b"/>
        <c:majorTickMark val="none"/>
        <c:minorTickMark val="none"/>
        <c:tickLblPos val="nextTo"/>
        <c:txPr>
          <a:bodyPr/>
          <a:lstStyle/>
          <a:p>
            <a:pPr>
              <a:defRPr sz="1200"/>
            </a:pPr>
            <a:endParaRPr lang="lv-LV"/>
          </a:p>
        </c:txPr>
        <c:crossAx val="46538752"/>
        <c:crosses val="autoZero"/>
        <c:auto val="1"/>
        <c:lblAlgn val="ctr"/>
        <c:lblOffset val="100"/>
        <c:noMultiLvlLbl val="0"/>
      </c:catAx>
      <c:valAx>
        <c:axId val="46538752"/>
        <c:scaling>
          <c:orientation val="minMax"/>
          <c:max val="1000"/>
        </c:scaling>
        <c:delete val="0"/>
        <c:axPos val="l"/>
        <c:numFmt formatCode="#,##0.0" sourceLinked="1"/>
        <c:majorTickMark val="none"/>
        <c:minorTickMark val="none"/>
        <c:tickLblPos val="nextTo"/>
        <c:spPr>
          <a:noFill/>
          <a:ln>
            <a:noFill/>
          </a:ln>
        </c:spPr>
        <c:txPr>
          <a:bodyPr/>
          <a:lstStyle/>
          <a:p>
            <a:pPr>
              <a:defRPr sz="800">
                <a:solidFill>
                  <a:schemeClr val="bg1"/>
                </a:solidFill>
              </a:defRPr>
            </a:pPr>
            <a:endParaRPr lang="lv-LV"/>
          </a:p>
        </c:txPr>
        <c:crossAx val="46531712"/>
        <c:crosses val="autoZero"/>
        <c:crossBetween val="between"/>
      </c:valAx>
      <c:valAx>
        <c:axId val="46540288"/>
        <c:scaling>
          <c:orientation val="minMax"/>
        </c:scaling>
        <c:delete val="0"/>
        <c:axPos val="r"/>
        <c:numFmt formatCode="General" sourceLinked="1"/>
        <c:majorTickMark val="out"/>
        <c:minorTickMark val="none"/>
        <c:tickLblPos val="nextTo"/>
        <c:spPr>
          <a:noFill/>
          <a:ln>
            <a:noFill/>
          </a:ln>
        </c:spPr>
        <c:txPr>
          <a:bodyPr/>
          <a:lstStyle/>
          <a:p>
            <a:pPr>
              <a:defRPr sz="800">
                <a:solidFill>
                  <a:schemeClr val="bg1"/>
                </a:solidFill>
              </a:defRPr>
            </a:pPr>
            <a:endParaRPr lang="lv-LV"/>
          </a:p>
        </c:txPr>
        <c:crossAx val="46541824"/>
        <c:crosses val="max"/>
        <c:crossBetween val="between"/>
      </c:valAx>
      <c:catAx>
        <c:axId val="46541824"/>
        <c:scaling>
          <c:orientation val="minMax"/>
        </c:scaling>
        <c:delete val="1"/>
        <c:axPos val="t"/>
        <c:majorTickMark val="out"/>
        <c:minorTickMark val="none"/>
        <c:tickLblPos val="nextTo"/>
        <c:crossAx val="46540288"/>
        <c:crosses val="max"/>
        <c:auto val="1"/>
        <c:lblAlgn val="ctr"/>
        <c:lblOffset val="100"/>
        <c:noMultiLvlLbl val="0"/>
      </c:catAx>
      <c:spPr>
        <a:noFill/>
        <a:ln>
          <a:noFill/>
        </a:ln>
      </c:spPr>
    </c:plotArea>
    <c:legend>
      <c:legendPos val="b"/>
      <c:layout/>
      <c:overlay val="0"/>
      <c:txPr>
        <a:bodyPr/>
        <a:lstStyle/>
        <a:p>
          <a:pPr>
            <a:defRPr sz="1100"/>
          </a:pPr>
          <a:endParaRPr lang="lv-LV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1800"/>
      </a:pPr>
      <a:endParaRPr lang="lv-LV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lv-LV"/>
  <c:roundedCorners val="0"/>
  <mc:AlternateContent xmlns:mc="http://schemas.openxmlformats.org/markup-compatibility/2006">
    <mc:Choice xmlns:c14="http://schemas.microsoft.com/office/drawing/2007/8/2/chart" Requires="c14">
      <c14:style val="137"/>
    </mc:Choice>
    <mc:Fallback>
      <c:style val="37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8615028131287273"/>
          <c:y val="6.2616451617407282E-2"/>
          <c:w val="0.80042712200838217"/>
          <c:h val="0.93738350516086288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Sheet5!$E$5</c:f>
              <c:strCache>
                <c:ptCount val="1"/>
                <c:pt idx="0">
                  <c:v>2017.gads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b="1"/>
                </a:pPr>
                <a:endParaRPr lang="lv-LV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Sheet5!$B$6:$B$10</c:f>
              <c:strCache>
                <c:ptCount val="5"/>
                <c:pt idx="0">
                  <c:v>Darba negadījumu
sociālie pakalpojumi</c:v>
                </c:pt>
                <c:pt idx="1">
                  <c:v>Bezdarbnieka pabalsti*</c:v>
                </c:pt>
                <c:pt idx="2">
                  <c:v>Slimības pabalsti</c:v>
                </c:pt>
                <c:pt idx="3">
                  <c:v>Maternitātes un 
paternitātes pabalsti</c:v>
                </c:pt>
                <c:pt idx="4">
                  <c:v>Vecāku pabalsti</c:v>
                </c:pt>
              </c:strCache>
            </c:strRef>
          </c:cat>
          <c:val>
            <c:numRef>
              <c:f>Sheet5!$E$6:$E$10</c:f>
              <c:numCache>
                <c:formatCode>0.00</c:formatCode>
                <c:ptCount val="5"/>
                <c:pt idx="0">
                  <c:v>37.637171000000002</c:v>
                </c:pt>
                <c:pt idx="1">
                  <c:v>112.82136800000001</c:v>
                </c:pt>
                <c:pt idx="2">
                  <c:v>145.156611</c:v>
                </c:pt>
                <c:pt idx="3">
                  <c:v>48.770393999999996</c:v>
                </c:pt>
                <c:pt idx="4">
                  <c:v>98.961145000000002</c:v>
                </c:pt>
              </c:numCache>
            </c:numRef>
          </c:val>
        </c:ser>
        <c:ser>
          <c:idx val="1"/>
          <c:order val="1"/>
          <c:tx>
            <c:strRef>
              <c:f>Sheet5!$F$5</c:f>
              <c:strCache>
                <c:ptCount val="1"/>
                <c:pt idx="0">
                  <c:v>2018.gads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b="1"/>
                </a:pPr>
                <a:endParaRPr lang="lv-LV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Sheet5!$B$6:$B$10</c:f>
              <c:strCache>
                <c:ptCount val="5"/>
                <c:pt idx="0">
                  <c:v>Darba negadījumu
sociālie pakalpojumi</c:v>
                </c:pt>
                <c:pt idx="1">
                  <c:v>Bezdarbnieka pabalsti*</c:v>
                </c:pt>
                <c:pt idx="2">
                  <c:v>Slimības pabalsti</c:v>
                </c:pt>
                <c:pt idx="3">
                  <c:v>Maternitātes un 
paternitātes pabalsti</c:v>
                </c:pt>
                <c:pt idx="4">
                  <c:v>Vecāku pabalsti</c:v>
                </c:pt>
              </c:strCache>
            </c:strRef>
          </c:cat>
          <c:val>
            <c:numRef>
              <c:f>Sheet5!$F$6:$F$10</c:f>
              <c:numCache>
                <c:formatCode>0.00</c:formatCode>
                <c:ptCount val="5"/>
                <c:pt idx="0">
                  <c:v>43.443474000000002</c:v>
                </c:pt>
                <c:pt idx="1">
                  <c:v>119.88727</c:v>
                </c:pt>
                <c:pt idx="2">
                  <c:v>159.29924099999999</c:v>
                </c:pt>
                <c:pt idx="3">
                  <c:v>50.37171</c:v>
                </c:pt>
                <c:pt idx="4">
                  <c:v>103.856426</c:v>
                </c:pt>
              </c:numCache>
            </c:numRef>
          </c:val>
        </c:ser>
        <c:ser>
          <c:idx val="2"/>
          <c:order val="2"/>
          <c:tx>
            <c:strRef>
              <c:f>Sheet5!$G$5</c:f>
              <c:strCache>
                <c:ptCount val="1"/>
                <c:pt idx="0">
                  <c:v>2019.gads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b="1"/>
                </a:pPr>
                <a:endParaRPr lang="lv-LV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Sheet5!$B$6:$B$10</c:f>
              <c:strCache>
                <c:ptCount val="5"/>
                <c:pt idx="0">
                  <c:v>Darba negadījumu
sociālie pakalpojumi</c:v>
                </c:pt>
                <c:pt idx="1">
                  <c:v>Bezdarbnieka pabalsti*</c:v>
                </c:pt>
                <c:pt idx="2">
                  <c:v>Slimības pabalsti</c:v>
                </c:pt>
                <c:pt idx="3">
                  <c:v>Maternitātes un 
paternitātes pabalsti</c:v>
                </c:pt>
                <c:pt idx="4">
                  <c:v>Vecāku pabalsti</c:v>
                </c:pt>
              </c:strCache>
            </c:strRef>
          </c:cat>
          <c:val>
            <c:numRef>
              <c:f>Sheet5!$G$6:$G$10</c:f>
              <c:numCache>
                <c:formatCode>0.00</c:formatCode>
                <c:ptCount val="5"/>
                <c:pt idx="0">
                  <c:v>50.232799</c:v>
                </c:pt>
                <c:pt idx="1">
                  <c:v>131.93104</c:v>
                </c:pt>
                <c:pt idx="2">
                  <c:v>192.918103</c:v>
                </c:pt>
                <c:pt idx="3">
                  <c:v>54.000321</c:v>
                </c:pt>
                <c:pt idx="4">
                  <c:v>107.559291</c:v>
                </c:pt>
              </c:numCache>
            </c:numRef>
          </c:val>
        </c:ser>
        <c:ser>
          <c:idx val="3"/>
          <c:order val="3"/>
          <c:tx>
            <c:strRef>
              <c:f>Sheet5!$H$5</c:f>
              <c:strCache>
                <c:ptCount val="1"/>
                <c:pt idx="0">
                  <c:v>2020.gads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b="1"/>
                </a:pPr>
                <a:endParaRPr lang="lv-LV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Sheet5!$B$6:$B$10</c:f>
              <c:strCache>
                <c:ptCount val="5"/>
                <c:pt idx="0">
                  <c:v>Darba negadījumu
sociālie pakalpojumi</c:v>
                </c:pt>
                <c:pt idx="1">
                  <c:v>Bezdarbnieka pabalsti*</c:v>
                </c:pt>
                <c:pt idx="2">
                  <c:v>Slimības pabalsti</c:v>
                </c:pt>
                <c:pt idx="3">
                  <c:v>Maternitātes un 
paternitātes pabalsti</c:v>
                </c:pt>
                <c:pt idx="4">
                  <c:v>Vecāku pabalsti</c:v>
                </c:pt>
              </c:strCache>
            </c:strRef>
          </c:cat>
          <c:val>
            <c:numRef>
              <c:f>Sheet5!$H$6:$H$10</c:f>
              <c:numCache>
                <c:formatCode>0.00</c:formatCode>
                <c:ptCount val="5"/>
                <c:pt idx="0">
                  <c:v>57.389747</c:v>
                </c:pt>
                <c:pt idx="1">
                  <c:v>155.18374800000001</c:v>
                </c:pt>
                <c:pt idx="2">
                  <c:v>233.34197599999999</c:v>
                </c:pt>
                <c:pt idx="3">
                  <c:v>54.813016999999995</c:v>
                </c:pt>
                <c:pt idx="4">
                  <c:v>116.07130100000001</c:v>
                </c:pt>
              </c:numCache>
            </c:numRef>
          </c:val>
        </c:ser>
        <c:ser>
          <c:idx val="4"/>
          <c:order val="4"/>
          <c:tx>
            <c:strRef>
              <c:f>Sheet5!$I$5</c:f>
              <c:strCache>
                <c:ptCount val="1"/>
                <c:pt idx="0">
                  <c:v>2021.gads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b="1"/>
                </a:pPr>
                <a:endParaRPr lang="lv-LV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Sheet5!$B$6:$B$10</c:f>
              <c:strCache>
                <c:ptCount val="5"/>
                <c:pt idx="0">
                  <c:v>Darba negadījumu
sociālie pakalpojumi</c:v>
                </c:pt>
                <c:pt idx="1">
                  <c:v>Bezdarbnieka pabalsti*</c:v>
                </c:pt>
                <c:pt idx="2">
                  <c:v>Slimības pabalsti</c:v>
                </c:pt>
                <c:pt idx="3">
                  <c:v>Maternitātes un 
paternitātes pabalsti</c:v>
                </c:pt>
                <c:pt idx="4">
                  <c:v>Vecāku pabalsti</c:v>
                </c:pt>
              </c:strCache>
            </c:strRef>
          </c:cat>
          <c:val>
            <c:numRef>
              <c:f>Sheet5!$I$6:$I$10</c:f>
              <c:numCache>
                <c:formatCode>0.00</c:formatCode>
                <c:ptCount val="5"/>
                <c:pt idx="0">
                  <c:v>64.139899</c:v>
                </c:pt>
                <c:pt idx="1">
                  <c:v>120.9000657</c:v>
                </c:pt>
                <c:pt idx="2">
                  <c:v>303.09086500000001</c:v>
                </c:pt>
                <c:pt idx="3">
                  <c:v>59.894127000000005</c:v>
                </c:pt>
                <c:pt idx="4">
                  <c:v>116.870419</c:v>
                </c:pt>
              </c:numCache>
            </c:numRef>
          </c:val>
        </c:ser>
        <c:ser>
          <c:idx val="5"/>
          <c:order val="5"/>
          <c:tx>
            <c:strRef>
              <c:f>Sheet5!$J$5</c:f>
              <c:strCache>
                <c:ptCount val="1"/>
                <c:pt idx="0">
                  <c:v>2022.gads (plāns)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b="1"/>
                </a:pPr>
                <a:endParaRPr lang="lv-LV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Sheet5!$B$6:$B$10</c:f>
              <c:strCache>
                <c:ptCount val="5"/>
                <c:pt idx="0">
                  <c:v>Darba negadījumu
sociālie pakalpojumi</c:v>
                </c:pt>
                <c:pt idx="1">
                  <c:v>Bezdarbnieka pabalsti*</c:v>
                </c:pt>
                <c:pt idx="2">
                  <c:v>Slimības pabalsti</c:v>
                </c:pt>
                <c:pt idx="3">
                  <c:v>Maternitātes un 
paternitātes pabalsti</c:v>
                </c:pt>
                <c:pt idx="4">
                  <c:v>Vecāku pabalsti</c:v>
                </c:pt>
              </c:strCache>
            </c:strRef>
          </c:cat>
          <c:val>
            <c:numRef>
              <c:f>Sheet5!$J$6:$J$10</c:f>
              <c:numCache>
                <c:formatCode>0.00</c:formatCode>
                <c:ptCount val="5"/>
                <c:pt idx="0">
                  <c:v>75.286761999999996</c:v>
                </c:pt>
                <c:pt idx="1">
                  <c:v>150.37804800000001</c:v>
                </c:pt>
                <c:pt idx="2">
                  <c:v>303.63799399999999</c:v>
                </c:pt>
                <c:pt idx="3">
                  <c:v>62.875596000000002</c:v>
                </c:pt>
                <c:pt idx="4">
                  <c:v>131.551941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75"/>
        <c:axId val="46590976"/>
        <c:axId val="51593984"/>
      </c:barChart>
      <c:catAx>
        <c:axId val="46590976"/>
        <c:scaling>
          <c:orientation val="minMax"/>
        </c:scaling>
        <c:delete val="0"/>
        <c:axPos val="l"/>
        <c:majorTickMark val="none"/>
        <c:minorTickMark val="none"/>
        <c:tickLblPos val="nextTo"/>
        <c:txPr>
          <a:bodyPr/>
          <a:lstStyle/>
          <a:p>
            <a:pPr>
              <a:defRPr b="1"/>
            </a:pPr>
            <a:endParaRPr lang="lv-LV"/>
          </a:p>
        </c:txPr>
        <c:crossAx val="51593984"/>
        <c:crosses val="autoZero"/>
        <c:auto val="1"/>
        <c:lblAlgn val="ctr"/>
        <c:lblOffset val="100"/>
        <c:noMultiLvlLbl val="0"/>
      </c:catAx>
      <c:valAx>
        <c:axId val="51593984"/>
        <c:scaling>
          <c:orientation val="minMax"/>
        </c:scaling>
        <c:delete val="1"/>
        <c:axPos val="b"/>
        <c:numFmt formatCode="0.00" sourceLinked="1"/>
        <c:majorTickMark val="none"/>
        <c:minorTickMark val="none"/>
        <c:tickLblPos val="nextTo"/>
        <c:crossAx val="46590976"/>
        <c:crosses val="autoZero"/>
        <c:crossBetween val="between"/>
      </c:valAx>
      <c:spPr>
        <a:noFill/>
      </c:spPr>
    </c:plotArea>
    <c:legend>
      <c:legendPos val="b"/>
      <c:layout>
        <c:manualLayout>
          <c:xMode val="edge"/>
          <c:yMode val="edge"/>
          <c:x val="0.35313041450684268"/>
          <c:y val="0.93031948450231894"/>
          <c:w val="0.62783180576232067"/>
          <c:h val="4.3325326789247533E-2"/>
        </c:manualLayout>
      </c:layout>
      <c:overlay val="0"/>
    </c:legend>
    <c:plotVisOnly val="1"/>
    <c:dispBlanksAs val="gap"/>
    <c:showDLblsOverMax val="0"/>
  </c:chart>
  <c:spPr>
    <a:ln>
      <a:noFill/>
    </a:ln>
  </c:sp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lv-LV"/>
  <c:roundedCorners val="0"/>
  <mc:AlternateContent xmlns:mc="http://schemas.openxmlformats.org/markup-compatibility/2006">
    <mc:Choice xmlns:c14="http://schemas.microsoft.com/office/drawing/2007/8/2/chart" Requires="c14">
      <c14:style val="121"/>
    </mc:Choice>
    <mc:Fallback>
      <c:style val="21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Sheet6!$C$8</c:f>
              <c:strCache>
                <c:ptCount val="1"/>
                <c:pt idx="0">
                  <c:v>saņēmēju skaits (tūkst. personu)</c:v>
                </c:pt>
              </c:strCache>
            </c:strRef>
          </c:tx>
          <c:spPr>
            <a:solidFill>
              <a:srgbClr val="9BBB59"/>
            </a:solidFill>
            <a:ln w="25400" cap="flat" cmpd="sng" algn="ctr">
              <a:solidFill>
                <a:srgbClr val="9BBB59">
                  <a:shade val="50000"/>
                </a:srgbClr>
              </a:solidFill>
              <a:prstDash val="solid"/>
            </a:ln>
            <a:effectLst/>
          </c:spPr>
          <c:invertIfNegative val="0"/>
          <c:dLbls>
            <c:txPr>
              <a:bodyPr/>
              <a:lstStyle/>
              <a:p>
                <a:pPr>
                  <a:defRPr sz="1200" b="1"/>
                </a:pPr>
                <a:endParaRPr lang="lv-LV"/>
              </a:p>
            </c:txPr>
            <c:dLblPos val="inBase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Sheet6!$B$18:$B$23</c:f>
              <c:strCache>
                <c:ptCount val="6"/>
                <c:pt idx="0">
                  <c:v>2017.gads</c:v>
                </c:pt>
                <c:pt idx="1">
                  <c:v>2018.gads </c:v>
                </c:pt>
                <c:pt idx="2">
                  <c:v>2019.gads</c:v>
                </c:pt>
                <c:pt idx="3">
                  <c:v>2020.gads*</c:v>
                </c:pt>
                <c:pt idx="4">
                  <c:v>2021.gads</c:v>
                </c:pt>
                <c:pt idx="5">
                  <c:v>2022.gads (plāns)</c:v>
                </c:pt>
              </c:strCache>
            </c:strRef>
          </c:cat>
          <c:val>
            <c:numRef>
              <c:f>Sheet6!$C$18:$C$23</c:f>
              <c:numCache>
                <c:formatCode>0.0</c:formatCode>
                <c:ptCount val="6"/>
                <c:pt idx="0">
                  <c:v>35.204999999999998</c:v>
                </c:pt>
                <c:pt idx="1">
                  <c:v>32.283000000000001</c:v>
                </c:pt>
                <c:pt idx="2">
                  <c:v>32.472000000000001</c:v>
                </c:pt>
                <c:pt idx="3">
                  <c:v>42.607999999999997</c:v>
                </c:pt>
                <c:pt idx="4">
                  <c:v>31.701000000000001</c:v>
                </c:pt>
                <c:pt idx="5">
                  <c:v>33.555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75"/>
        <c:axId val="51384320"/>
        <c:axId val="51386624"/>
      </c:barChart>
      <c:lineChart>
        <c:grouping val="standard"/>
        <c:varyColors val="0"/>
        <c:ser>
          <c:idx val="1"/>
          <c:order val="1"/>
          <c:tx>
            <c:strRef>
              <c:f>Sheet6!$D$8</c:f>
              <c:strCache>
                <c:ptCount val="1"/>
                <c:pt idx="0">
                  <c:v>vidējais apmērs (euro)</c:v>
                </c:pt>
              </c:strCache>
            </c:strRef>
          </c:tx>
          <c:dLbls>
            <c:txPr>
              <a:bodyPr/>
              <a:lstStyle/>
              <a:p>
                <a:pPr>
                  <a:defRPr sz="1200" b="1"/>
                </a:pPr>
                <a:endParaRPr lang="lv-LV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Sheet6!$B$18:$B$23</c:f>
              <c:strCache>
                <c:ptCount val="6"/>
                <c:pt idx="0">
                  <c:v>2017.gads</c:v>
                </c:pt>
                <c:pt idx="1">
                  <c:v>2018.gads </c:v>
                </c:pt>
                <c:pt idx="2">
                  <c:v>2019.gads</c:v>
                </c:pt>
                <c:pt idx="3">
                  <c:v>2020.gads*</c:v>
                </c:pt>
                <c:pt idx="4">
                  <c:v>2021.gads</c:v>
                </c:pt>
                <c:pt idx="5">
                  <c:v>2022.gads (plāns)</c:v>
                </c:pt>
              </c:strCache>
            </c:strRef>
          </c:cat>
          <c:val>
            <c:numRef>
              <c:f>Sheet6!$D$18:$D$23</c:f>
              <c:numCache>
                <c:formatCode>General</c:formatCode>
                <c:ptCount val="6"/>
                <c:pt idx="0">
                  <c:v>267.06</c:v>
                </c:pt>
                <c:pt idx="1">
                  <c:v>309.47000000000003</c:v>
                </c:pt>
                <c:pt idx="2" formatCode="0.00">
                  <c:v>338.58</c:v>
                </c:pt>
                <c:pt idx="3" formatCode="0.00">
                  <c:v>342.91</c:v>
                </c:pt>
                <c:pt idx="4" formatCode="0.00">
                  <c:v>317.82</c:v>
                </c:pt>
                <c:pt idx="5" formatCode="0.00">
                  <c:v>373.46</c:v>
                </c:pt>
              </c:numCache>
            </c:numRef>
          </c:val>
          <c:smooth val="0"/>
        </c:ser>
        <c:dLbls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51394048"/>
        <c:axId val="51392512"/>
      </c:lineChart>
      <c:catAx>
        <c:axId val="51384320"/>
        <c:scaling>
          <c:orientation val="minMax"/>
        </c:scaling>
        <c:delete val="0"/>
        <c:axPos val="b"/>
        <c:majorTickMark val="none"/>
        <c:minorTickMark val="none"/>
        <c:tickLblPos val="nextTo"/>
        <c:crossAx val="51386624"/>
        <c:crosses val="autoZero"/>
        <c:auto val="1"/>
        <c:lblAlgn val="ctr"/>
        <c:lblOffset val="100"/>
        <c:noMultiLvlLbl val="0"/>
      </c:catAx>
      <c:valAx>
        <c:axId val="51386624"/>
        <c:scaling>
          <c:orientation val="minMax"/>
        </c:scaling>
        <c:delete val="0"/>
        <c:axPos val="l"/>
        <c:numFmt formatCode="0.0" sourceLinked="1"/>
        <c:majorTickMark val="none"/>
        <c:minorTickMark val="none"/>
        <c:tickLblPos val="nextTo"/>
        <c:spPr>
          <a:ln>
            <a:noFill/>
          </a:ln>
        </c:spPr>
        <c:txPr>
          <a:bodyPr/>
          <a:lstStyle/>
          <a:p>
            <a:pPr>
              <a:defRPr>
                <a:solidFill>
                  <a:schemeClr val="bg1"/>
                </a:solidFill>
              </a:defRPr>
            </a:pPr>
            <a:endParaRPr lang="lv-LV"/>
          </a:p>
        </c:txPr>
        <c:crossAx val="51384320"/>
        <c:crosses val="autoZero"/>
        <c:crossBetween val="between"/>
      </c:valAx>
      <c:valAx>
        <c:axId val="51392512"/>
        <c:scaling>
          <c:orientation val="minMax"/>
        </c:scaling>
        <c:delete val="0"/>
        <c:axPos val="r"/>
        <c:numFmt formatCode="General" sourceLinked="1"/>
        <c:majorTickMark val="out"/>
        <c:minorTickMark val="none"/>
        <c:tickLblPos val="nextTo"/>
        <c:spPr>
          <a:ln>
            <a:noFill/>
          </a:ln>
        </c:spPr>
        <c:txPr>
          <a:bodyPr/>
          <a:lstStyle/>
          <a:p>
            <a:pPr>
              <a:defRPr>
                <a:solidFill>
                  <a:schemeClr val="bg1"/>
                </a:solidFill>
              </a:defRPr>
            </a:pPr>
            <a:endParaRPr lang="lv-LV"/>
          </a:p>
        </c:txPr>
        <c:crossAx val="51394048"/>
        <c:crosses val="max"/>
        <c:crossBetween val="between"/>
      </c:valAx>
      <c:catAx>
        <c:axId val="51394048"/>
        <c:scaling>
          <c:orientation val="minMax"/>
        </c:scaling>
        <c:delete val="1"/>
        <c:axPos val="b"/>
        <c:majorTickMark val="out"/>
        <c:minorTickMark val="none"/>
        <c:tickLblPos val="nextTo"/>
        <c:crossAx val="51392512"/>
        <c:crosses val="autoZero"/>
        <c:auto val="1"/>
        <c:lblAlgn val="ctr"/>
        <c:lblOffset val="100"/>
        <c:noMultiLvlLbl val="0"/>
      </c:catAx>
    </c:plotArea>
    <c:legend>
      <c:legendPos val="b"/>
      <c:layout/>
      <c:overlay val="0"/>
    </c:legend>
    <c:plotVisOnly val="1"/>
    <c:dispBlanksAs val="gap"/>
    <c:showDLblsOverMax val="0"/>
  </c:chart>
  <c:externalData r:id="rId2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lv-LV"/>
  <c:roundedCorners val="0"/>
  <mc:AlternateContent xmlns:mc="http://schemas.openxmlformats.org/markup-compatibility/2006">
    <mc:Choice xmlns:c14="http://schemas.microsoft.com/office/drawing/2007/8/2/chart" Requires="c14">
      <c14:style val="121"/>
    </mc:Choice>
    <mc:Fallback>
      <c:style val="21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Sheet7!$C$6</c:f>
              <c:strCache>
                <c:ptCount val="1"/>
                <c:pt idx="0">
                  <c:v>saņēmēju skaits (tūkst. personu)</c:v>
                </c:pt>
              </c:strCache>
            </c:strRef>
          </c:tx>
          <c:spPr>
            <a:solidFill>
              <a:srgbClr val="9BBB59"/>
            </a:solidFill>
            <a:ln w="25400" cap="flat" cmpd="sng" algn="ctr">
              <a:solidFill>
                <a:srgbClr val="9BBB59">
                  <a:shade val="50000"/>
                </a:srgbClr>
              </a:solidFill>
              <a:prstDash val="solid"/>
            </a:ln>
            <a:effectLst/>
          </c:spPr>
          <c:invertIfNegative val="0"/>
          <c:dLbls>
            <c:txPr>
              <a:bodyPr/>
              <a:lstStyle/>
              <a:p>
                <a:pPr>
                  <a:defRPr sz="1200" b="1"/>
                </a:pPr>
                <a:endParaRPr lang="lv-LV"/>
              </a:p>
            </c:txPr>
            <c:dLblPos val="inBase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Sheet7!$B$12:$B$17</c:f>
              <c:strCache>
                <c:ptCount val="6"/>
                <c:pt idx="0">
                  <c:v>2017.gads</c:v>
                </c:pt>
                <c:pt idx="1">
                  <c:v>2018.gads</c:v>
                </c:pt>
                <c:pt idx="2">
                  <c:v>2019.gads</c:v>
                </c:pt>
                <c:pt idx="3">
                  <c:v>2020.gads</c:v>
                </c:pt>
                <c:pt idx="4">
                  <c:v>2021.gads</c:v>
                </c:pt>
                <c:pt idx="5">
                  <c:v>2022.gads (plāns)</c:v>
                </c:pt>
              </c:strCache>
            </c:strRef>
          </c:cat>
          <c:val>
            <c:numRef>
              <c:f>Sheet7!$C$12:$C$17</c:f>
              <c:numCache>
                <c:formatCode>0.0</c:formatCode>
                <c:ptCount val="6"/>
                <c:pt idx="0">
                  <c:v>16</c:v>
                </c:pt>
                <c:pt idx="1">
                  <c:v>16.100000000000001</c:v>
                </c:pt>
                <c:pt idx="2">
                  <c:v>17.399999999999999</c:v>
                </c:pt>
                <c:pt idx="3">
                  <c:v>18.928000000000001</c:v>
                </c:pt>
                <c:pt idx="4">
                  <c:v>25.896999999999998</c:v>
                </c:pt>
                <c:pt idx="5">
                  <c:v>21.344000000000001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75"/>
        <c:axId val="51433856"/>
        <c:axId val="51436544"/>
      </c:barChart>
      <c:lineChart>
        <c:grouping val="standard"/>
        <c:varyColors val="0"/>
        <c:ser>
          <c:idx val="1"/>
          <c:order val="1"/>
          <c:tx>
            <c:strRef>
              <c:f>Sheet7!$D$6</c:f>
              <c:strCache>
                <c:ptCount val="1"/>
                <c:pt idx="0">
                  <c:v>vidējais apmērs (euro)</c:v>
                </c:pt>
              </c:strCache>
            </c:strRef>
          </c:tx>
          <c:dLbls>
            <c:txPr>
              <a:bodyPr/>
              <a:lstStyle/>
              <a:p>
                <a:pPr>
                  <a:defRPr sz="1200" b="1"/>
                </a:pPr>
                <a:endParaRPr lang="lv-LV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Sheet7!$B$12:$B$17</c:f>
              <c:strCache>
                <c:ptCount val="6"/>
                <c:pt idx="0">
                  <c:v>2017.gads</c:v>
                </c:pt>
                <c:pt idx="1">
                  <c:v>2018.gads</c:v>
                </c:pt>
                <c:pt idx="2">
                  <c:v>2019.gads</c:v>
                </c:pt>
                <c:pt idx="3">
                  <c:v>2020.gads</c:v>
                </c:pt>
                <c:pt idx="4">
                  <c:v>2021.gads</c:v>
                </c:pt>
                <c:pt idx="5">
                  <c:v>2022.gads (plāns)</c:v>
                </c:pt>
              </c:strCache>
            </c:strRef>
          </c:cat>
          <c:val>
            <c:numRef>
              <c:f>Sheet7!$D$12:$D$17</c:f>
              <c:numCache>
                <c:formatCode>General</c:formatCode>
                <c:ptCount val="6"/>
                <c:pt idx="0">
                  <c:v>755.13</c:v>
                </c:pt>
                <c:pt idx="1">
                  <c:v>825.45</c:v>
                </c:pt>
                <c:pt idx="2">
                  <c:v>923.99</c:v>
                </c:pt>
                <c:pt idx="3" formatCode="0.00">
                  <c:v>1027.32</c:v>
                </c:pt>
                <c:pt idx="4" formatCode="0.00">
                  <c:v>975.31</c:v>
                </c:pt>
                <c:pt idx="5" formatCode="0.00">
                  <c:v>1185.49</c:v>
                </c:pt>
              </c:numCache>
            </c:numRef>
          </c:val>
          <c:smooth val="0"/>
        </c:ser>
        <c:dLbls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51325184"/>
        <c:axId val="51323648"/>
      </c:lineChart>
      <c:catAx>
        <c:axId val="51433856"/>
        <c:scaling>
          <c:orientation val="minMax"/>
        </c:scaling>
        <c:delete val="0"/>
        <c:axPos val="b"/>
        <c:majorTickMark val="none"/>
        <c:minorTickMark val="none"/>
        <c:tickLblPos val="nextTo"/>
        <c:crossAx val="51436544"/>
        <c:crosses val="autoZero"/>
        <c:auto val="1"/>
        <c:lblAlgn val="ctr"/>
        <c:lblOffset val="100"/>
        <c:noMultiLvlLbl val="0"/>
      </c:catAx>
      <c:valAx>
        <c:axId val="51436544"/>
        <c:scaling>
          <c:orientation val="minMax"/>
        </c:scaling>
        <c:delete val="0"/>
        <c:axPos val="l"/>
        <c:numFmt formatCode="0.0" sourceLinked="1"/>
        <c:majorTickMark val="none"/>
        <c:minorTickMark val="none"/>
        <c:tickLblPos val="nextTo"/>
        <c:spPr>
          <a:ln>
            <a:noFill/>
          </a:ln>
        </c:spPr>
        <c:txPr>
          <a:bodyPr/>
          <a:lstStyle/>
          <a:p>
            <a:pPr>
              <a:defRPr>
                <a:solidFill>
                  <a:schemeClr val="bg1"/>
                </a:solidFill>
              </a:defRPr>
            </a:pPr>
            <a:endParaRPr lang="lv-LV"/>
          </a:p>
        </c:txPr>
        <c:crossAx val="51433856"/>
        <c:crosses val="autoZero"/>
        <c:crossBetween val="between"/>
      </c:valAx>
      <c:valAx>
        <c:axId val="51323648"/>
        <c:scaling>
          <c:orientation val="minMax"/>
        </c:scaling>
        <c:delete val="0"/>
        <c:axPos val="r"/>
        <c:numFmt formatCode="General" sourceLinked="1"/>
        <c:majorTickMark val="out"/>
        <c:minorTickMark val="none"/>
        <c:tickLblPos val="nextTo"/>
        <c:spPr>
          <a:ln>
            <a:noFill/>
          </a:ln>
        </c:spPr>
        <c:txPr>
          <a:bodyPr/>
          <a:lstStyle/>
          <a:p>
            <a:pPr>
              <a:defRPr>
                <a:solidFill>
                  <a:schemeClr val="bg1"/>
                </a:solidFill>
              </a:defRPr>
            </a:pPr>
            <a:endParaRPr lang="lv-LV"/>
          </a:p>
        </c:txPr>
        <c:crossAx val="51325184"/>
        <c:crosses val="max"/>
        <c:crossBetween val="between"/>
      </c:valAx>
      <c:catAx>
        <c:axId val="51325184"/>
        <c:scaling>
          <c:orientation val="minMax"/>
        </c:scaling>
        <c:delete val="1"/>
        <c:axPos val="b"/>
        <c:majorTickMark val="out"/>
        <c:minorTickMark val="none"/>
        <c:tickLblPos val="nextTo"/>
        <c:crossAx val="51323648"/>
        <c:crosses val="autoZero"/>
        <c:auto val="1"/>
        <c:lblAlgn val="ctr"/>
        <c:lblOffset val="100"/>
        <c:noMultiLvlLbl val="0"/>
      </c:catAx>
    </c:plotArea>
    <c:legend>
      <c:legendPos val="b"/>
      <c:layout/>
      <c:overlay val="0"/>
    </c:legend>
    <c:plotVisOnly val="1"/>
    <c:dispBlanksAs val="gap"/>
    <c:showDLblsOverMax val="0"/>
  </c:chart>
  <c:externalData r:id="rId2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lv-LV"/>
  <c:roundedCorners val="0"/>
  <mc:AlternateContent xmlns:mc="http://schemas.openxmlformats.org/markup-compatibility/2006">
    <mc:Choice xmlns:c14="http://schemas.microsoft.com/office/drawing/2007/8/2/chart" Requires="c14">
      <c14:style val="121"/>
    </mc:Choice>
    <mc:Fallback>
      <c:style val="21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9.3085739282589688E-2"/>
          <c:y val="7.4548702245552628E-2"/>
          <c:w val="0.79955074365704282"/>
          <c:h val="0.66461978710994463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Sheet9!$C$5</c:f>
              <c:strCache>
                <c:ptCount val="1"/>
                <c:pt idx="0">
                  <c:v>saņēmēju skaits (tūkst. personu)</c:v>
                </c:pt>
              </c:strCache>
            </c:strRef>
          </c:tx>
          <c:spPr>
            <a:solidFill>
              <a:srgbClr val="9BBB59"/>
            </a:solidFill>
            <a:ln w="25400" cap="flat" cmpd="sng" algn="ctr">
              <a:solidFill>
                <a:srgbClr val="9BBB59">
                  <a:shade val="50000"/>
                </a:srgbClr>
              </a:solidFill>
              <a:prstDash val="solid"/>
            </a:ln>
            <a:effectLst/>
          </c:spPr>
          <c:invertIfNegative val="0"/>
          <c:dLbls>
            <c:txPr>
              <a:bodyPr/>
              <a:lstStyle/>
              <a:p>
                <a:pPr>
                  <a:defRPr sz="1000" b="1"/>
                </a:pPr>
                <a:endParaRPr lang="lv-LV"/>
              </a:p>
            </c:txPr>
            <c:dLblPos val="inBase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Sheet9!$B$15:$B$20</c:f>
              <c:strCache>
                <c:ptCount val="6"/>
                <c:pt idx="0">
                  <c:v>2017.gads </c:v>
                </c:pt>
                <c:pt idx="1">
                  <c:v>2018.gads</c:v>
                </c:pt>
                <c:pt idx="2">
                  <c:v>2019.gads</c:v>
                </c:pt>
                <c:pt idx="3">
                  <c:v>2020.gads</c:v>
                </c:pt>
                <c:pt idx="4">
                  <c:v>2021.gads</c:v>
                </c:pt>
                <c:pt idx="5">
                  <c:v>2022.gads (plāns)</c:v>
                </c:pt>
              </c:strCache>
            </c:strRef>
          </c:cat>
          <c:val>
            <c:numRef>
              <c:f>Sheet9!$C$15:$C$20</c:f>
              <c:numCache>
                <c:formatCode>0.0</c:formatCode>
                <c:ptCount val="6"/>
                <c:pt idx="0">
                  <c:v>23.565000000000001</c:v>
                </c:pt>
                <c:pt idx="1">
                  <c:v>22.959</c:v>
                </c:pt>
                <c:pt idx="2">
                  <c:v>21.751999999999999</c:v>
                </c:pt>
                <c:pt idx="3">
                  <c:v>21.327000000000002</c:v>
                </c:pt>
                <c:pt idx="4">
                  <c:v>20.279</c:v>
                </c:pt>
                <c:pt idx="5">
                  <c:v>21.021000000000001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75"/>
        <c:axId val="51451776"/>
        <c:axId val="51453312"/>
      </c:barChart>
      <c:lineChart>
        <c:grouping val="standard"/>
        <c:varyColors val="0"/>
        <c:ser>
          <c:idx val="1"/>
          <c:order val="1"/>
          <c:tx>
            <c:strRef>
              <c:f>Sheet9!$D$5</c:f>
              <c:strCache>
                <c:ptCount val="1"/>
                <c:pt idx="0">
                  <c:v>vidējais apmērs (euro)</c:v>
                </c:pt>
              </c:strCache>
            </c:strRef>
          </c:tx>
          <c:dLbls>
            <c:txPr>
              <a:bodyPr/>
              <a:lstStyle/>
              <a:p>
                <a:pPr>
                  <a:defRPr b="1"/>
                </a:pPr>
                <a:endParaRPr lang="lv-LV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Sheet9!$B$15:$B$20</c:f>
              <c:strCache>
                <c:ptCount val="6"/>
                <c:pt idx="0">
                  <c:v>2017.gads </c:v>
                </c:pt>
                <c:pt idx="1">
                  <c:v>2018.gads</c:v>
                </c:pt>
                <c:pt idx="2">
                  <c:v>2019.gads</c:v>
                </c:pt>
                <c:pt idx="3">
                  <c:v>2020.gads</c:v>
                </c:pt>
                <c:pt idx="4">
                  <c:v>2021.gads</c:v>
                </c:pt>
                <c:pt idx="5">
                  <c:v>2022.gads (plāns)</c:v>
                </c:pt>
              </c:strCache>
            </c:strRef>
          </c:cat>
          <c:val>
            <c:numRef>
              <c:f>Sheet9!$D$15:$D$20</c:f>
              <c:numCache>
                <c:formatCode>0.00</c:formatCode>
                <c:ptCount val="6"/>
                <c:pt idx="0">
                  <c:v>349.96</c:v>
                </c:pt>
                <c:pt idx="1">
                  <c:v>376.96</c:v>
                </c:pt>
                <c:pt idx="2">
                  <c:v>412.07</c:v>
                </c:pt>
                <c:pt idx="3">
                  <c:v>453.54</c:v>
                </c:pt>
                <c:pt idx="4">
                  <c:v>480.26</c:v>
                </c:pt>
                <c:pt idx="5">
                  <c:v>521.51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51464832"/>
        <c:axId val="51463296"/>
      </c:lineChart>
      <c:catAx>
        <c:axId val="51451776"/>
        <c:scaling>
          <c:orientation val="minMax"/>
        </c:scaling>
        <c:delete val="0"/>
        <c:axPos val="b"/>
        <c:majorTickMark val="none"/>
        <c:minorTickMark val="none"/>
        <c:tickLblPos val="nextTo"/>
        <c:txPr>
          <a:bodyPr/>
          <a:lstStyle/>
          <a:p>
            <a:pPr>
              <a:defRPr sz="900"/>
            </a:pPr>
            <a:endParaRPr lang="lv-LV"/>
          </a:p>
        </c:txPr>
        <c:crossAx val="51453312"/>
        <c:crosses val="autoZero"/>
        <c:auto val="1"/>
        <c:lblAlgn val="ctr"/>
        <c:lblOffset val="100"/>
        <c:noMultiLvlLbl val="0"/>
      </c:catAx>
      <c:valAx>
        <c:axId val="51453312"/>
        <c:scaling>
          <c:orientation val="minMax"/>
        </c:scaling>
        <c:delete val="0"/>
        <c:axPos val="l"/>
        <c:numFmt formatCode="0.0" sourceLinked="1"/>
        <c:majorTickMark val="none"/>
        <c:minorTickMark val="none"/>
        <c:tickLblPos val="nextTo"/>
        <c:spPr>
          <a:ln>
            <a:noFill/>
          </a:ln>
        </c:spPr>
        <c:txPr>
          <a:bodyPr/>
          <a:lstStyle/>
          <a:p>
            <a:pPr>
              <a:defRPr>
                <a:solidFill>
                  <a:schemeClr val="bg1"/>
                </a:solidFill>
              </a:defRPr>
            </a:pPr>
            <a:endParaRPr lang="lv-LV"/>
          </a:p>
        </c:txPr>
        <c:crossAx val="51451776"/>
        <c:crosses val="autoZero"/>
        <c:crossBetween val="between"/>
      </c:valAx>
      <c:valAx>
        <c:axId val="51463296"/>
        <c:scaling>
          <c:orientation val="minMax"/>
        </c:scaling>
        <c:delete val="0"/>
        <c:axPos val="r"/>
        <c:numFmt formatCode="0.00" sourceLinked="1"/>
        <c:majorTickMark val="out"/>
        <c:minorTickMark val="none"/>
        <c:tickLblPos val="nextTo"/>
        <c:spPr>
          <a:ln>
            <a:noFill/>
          </a:ln>
        </c:spPr>
        <c:txPr>
          <a:bodyPr/>
          <a:lstStyle/>
          <a:p>
            <a:pPr>
              <a:defRPr>
                <a:solidFill>
                  <a:schemeClr val="bg1"/>
                </a:solidFill>
              </a:defRPr>
            </a:pPr>
            <a:endParaRPr lang="lv-LV"/>
          </a:p>
        </c:txPr>
        <c:crossAx val="51464832"/>
        <c:crosses val="max"/>
        <c:crossBetween val="between"/>
      </c:valAx>
      <c:catAx>
        <c:axId val="51464832"/>
        <c:scaling>
          <c:orientation val="minMax"/>
        </c:scaling>
        <c:delete val="1"/>
        <c:axPos val="b"/>
        <c:majorTickMark val="out"/>
        <c:minorTickMark val="none"/>
        <c:tickLblPos val="nextTo"/>
        <c:crossAx val="51463296"/>
        <c:crosses val="autoZero"/>
        <c:auto val="1"/>
        <c:lblAlgn val="ctr"/>
        <c:lblOffset val="100"/>
        <c:noMultiLvlLbl val="0"/>
      </c:catAx>
    </c:plotArea>
    <c:legend>
      <c:legendPos val="b"/>
      <c:layout>
        <c:manualLayout>
          <c:xMode val="edge"/>
          <c:yMode val="edge"/>
          <c:x val="1.5073434823031367E-2"/>
          <c:y val="0.88208412657836144"/>
          <c:w val="0.75171216356077397"/>
          <c:h val="9.6557120369186886E-2"/>
        </c:manualLayout>
      </c:layout>
      <c:overlay val="0"/>
      <c:txPr>
        <a:bodyPr/>
        <a:lstStyle/>
        <a:p>
          <a:pPr>
            <a:defRPr sz="900"/>
          </a:pPr>
          <a:endParaRPr lang="lv-LV"/>
        </a:p>
      </c:txPr>
    </c:legend>
    <c:plotVisOnly val="1"/>
    <c:dispBlanksAs val="gap"/>
    <c:showDLblsOverMax val="0"/>
  </c:chart>
  <c:spPr>
    <a:ln>
      <a:noFill/>
    </a:ln>
  </c:spPr>
  <c:externalData r:id="rId2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lv-LV"/>
  <c:roundedCorners val="0"/>
  <mc:AlternateContent xmlns:mc="http://schemas.openxmlformats.org/markup-compatibility/2006">
    <mc:Choice xmlns:c14="http://schemas.microsoft.com/office/drawing/2007/8/2/chart" Requires="c14">
      <c14:style val="105"/>
    </mc:Choice>
    <mc:Fallback>
      <c:style val="5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8.607174103237096E-2"/>
          <c:y val="6.5289442986293383E-2"/>
          <c:w val="0.82785651793525805"/>
          <c:h val="0.66461978710994463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Sheet10!$C$4</c:f>
              <c:strCache>
                <c:ptCount val="1"/>
                <c:pt idx="0">
                  <c:v>saņēmēju skaits</c:v>
                </c:pt>
              </c:strCache>
            </c:strRef>
          </c:tx>
          <c:spPr>
            <a:solidFill>
              <a:srgbClr val="9BBB59"/>
            </a:solidFill>
            <a:ln w="25400" cap="flat" cmpd="sng" algn="ctr">
              <a:solidFill>
                <a:srgbClr val="9BBB59">
                  <a:shade val="50000"/>
                </a:srgbClr>
              </a:solidFill>
              <a:prstDash val="solid"/>
            </a:ln>
            <a:effectLst/>
          </c:spPr>
          <c:invertIfNegative val="0"/>
          <c:dLbls>
            <c:txPr>
              <a:bodyPr/>
              <a:lstStyle/>
              <a:p>
                <a:pPr>
                  <a:defRPr b="1"/>
                </a:pPr>
                <a:endParaRPr lang="lv-LV"/>
              </a:p>
            </c:txPr>
            <c:dLblPos val="inBase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Sheet10!$B$8:$B$13</c:f>
              <c:strCache>
                <c:ptCount val="6"/>
                <c:pt idx="0">
                  <c:v>2017.gads </c:v>
                </c:pt>
                <c:pt idx="1">
                  <c:v>2018.gads</c:v>
                </c:pt>
                <c:pt idx="2">
                  <c:v>2019.gads</c:v>
                </c:pt>
                <c:pt idx="3">
                  <c:v>2020.gads</c:v>
                </c:pt>
                <c:pt idx="4">
                  <c:v>2021.gads</c:v>
                </c:pt>
                <c:pt idx="5">
                  <c:v>2022.gads
 (plāns)</c:v>
                </c:pt>
              </c:strCache>
            </c:strRef>
          </c:cat>
          <c:val>
            <c:numRef>
              <c:f>Sheet10!$C$8:$C$13</c:f>
              <c:numCache>
                <c:formatCode>General</c:formatCode>
                <c:ptCount val="6"/>
                <c:pt idx="0">
                  <c:v>914</c:v>
                </c:pt>
                <c:pt idx="1">
                  <c:v>855</c:v>
                </c:pt>
                <c:pt idx="2">
                  <c:v>877</c:v>
                </c:pt>
                <c:pt idx="3">
                  <c:v>816</c:v>
                </c:pt>
                <c:pt idx="4">
                  <c:v>808</c:v>
                </c:pt>
                <c:pt idx="5">
                  <c:v>820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75"/>
        <c:axId val="51507200"/>
        <c:axId val="51509888"/>
      </c:barChart>
      <c:lineChart>
        <c:grouping val="standard"/>
        <c:varyColors val="0"/>
        <c:ser>
          <c:idx val="1"/>
          <c:order val="1"/>
          <c:tx>
            <c:strRef>
              <c:f>Sheet10!$D$4</c:f>
              <c:strCache>
                <c:ptCount val="1"/>
                <c:pt idx="0">
                  <c:v>vidējais apmērs (euro)</c:v>
                </c:pt>
              </c:strCache>
            </c:strRef>
          </c:tx>
          <c:dLbls>
            <c:txPr>
              <a:bodyPr/>
              <a:lstStyle/>
              <a:p>
                <a:pPr>
                  <a:defRPr b="1"/>
                </a:pPr>
                <a:endParaRPr lang="lv-LV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Sheet10!$B$8:$B$13</c:f>
              <c:strCache>
                <c:ptCount val="6"/>
                <c:pt idx="0">
                  <c:v>2017.gads </c:v>
                </c:pt>
                <c:pt idx="1">
                  <c:v>2018.gads</c:v>
                </c:pt>
                <c:pt idx="2">
                  <c:v>2019.gads</c:v>
                </c:pt>
                <c:pt idx="3">
                  <c:v>2020.gads</c:v>
                </c:pt>
                <c:pt idx="4">
                  <c:v>2021.gads</c:v>
                </c:pt>
                <c:pt idx="5">
                  <c:v>2022.gads
 (plāns)</c:v>
                </c:pt>
              </c:strCache>
            </c:strRef>
          </c:cat>
          <c:val>
            <c:numRef>
              <c:f>Sheet10!$D$8:$D$13</c:f>
              <c:numCache>
                <c:formatCode>General</c:formatCode>
                <c:ptCount val="6"/>
                <c:pt idx="0">
                  <c:v>295.64999999999998</c:v>
                </c:pt>
                <c:pt idx="1">
                  <c:v>330.33</c:v>
                </c:pt>
                <c:pt idx="2">
                  <c:v>359.03</c:v>
                </c:pt>
                <c:pt idx="3" formatCode="0.00">
                  <c:v>383.1</c:v>
                </c:pt>
                <c:pt idx="4">
                  <c:v>413.89</c:v>
                </c:pt>
                <c:pt idx="5" formatCode="0.00">
                  <c:v>432.2</c:v>
                </c:pt>
              </c:numCache>
            </c:numRef>
          </c:val>
          <c:smooth val="0"/>
        </c:ser>
        <c:dLbls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51656576"/>
        <c:axId val="51655040"/>
      </c:lineChart>
      <c:catAx>
        <c:axId val="51507200"/>
        <c:scaling>
          <c:orientation val="minMax"/>
        </c:scaling>
        <c:delete val="0"/>
        <c:axPos val="b"/>
        <c:majorTickMark val="none"/>
        <c:minorTickMark val="none"/>
        <c:tickLblPos val="nextTo"/>
        <c:txPr>
          <a:bodyPr/>
          <a:lstStyle/>
          <a:p>
            <a:pPr>
              <a:defRPr sz="900"/>
            </a:pPr>
            <a:endParaRPr lang="lv-LV"/>
          </a:p>
        </c:txPr>
        <c:crossAx val="51509888"/>
        <c:crosses val="autoZero"/>
        <c:auto val="1"/>
        <c:lblAlgn val="ctr"/>
        <c:lblOffset val="100"/>
        <c:noMultiLvlLbl val="0"/>
      </c:catAx>
      <c:valAx>
        <c:axId val="51509888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ln>
            <a:noFill/>
          </a:ln>
        </c:spPr>
        <c:txPr>
          <a:bodyPr/>
          <a:lstStyle/>
          <a:p>
            <a:pPr>
              <a:defRPr>
                <a:solidFill>
                  <a:schemeClr val="bg1"/>
                </a:solidFill>
              </a:defRPr>
            </a:pPr>
            <a:endParaRPr lang="lv-LV"/>
          </a:p>
        </c:txPr>
        <c:crossAx val="51507200"/>
        <c:crosses val="autoZero"/>
        <c:crossBetween val="between"/>
      </c:valAx>
      <c:valAx>
        <c:axId val="51655040"/>
        <c:scaling>
          <c:orientation val="minMax"/>
        </c:scaling>
        <c:delete val="0"/>
        <c:axPos val="r"/>
        <c:numFmt formatCode="General" sourceLinked="1"/>
        <c:majorTickMark val="out"/>
        <c:minorTickMark val="none"/>
        <c:tickLblPos val="nextTo"/>
        <c:spPr>
          <a:ln>
            <a:noFill/>
          </a:ln>
        </c:spPr>
        <c:txPr>
          <a:bodyPr/>
          <a:lstStyle/>
          <a:p>
            <a:pPr>
              <a:defRPr>
                <a:solidFill>
                  <a:schemeClr val="bg1"/>
                </a:solidFill>
              </a:defRPr>
            </a:pPr>
            <a:endParaRPr lang="lv-LV"/>
          </a:p>
        </c:txPr>
        <c:crossAx val="51656576"/>
        <c:crosses val="max"/>
        <c:crossBetween val="between"/>
      </c:valAx>
      <c:catAx>
        <c:axId val="51656576"/>
        <c:scaling>
          <c:orientation val="minMax"/>
        </c:scaling>
        <c:delete val="1"/>
        <c:axPos val="b"/>
        <c:majorTickMark val="out"/>
        <c:minorTickMark val="none"/>
        <c:tickLblPos val="nextTo"/>
        <c:crossAx val="51655040"/>
        <c:crosses val="autoZero"/>
        <c:auto val="1"/>
        <c:lblAlgn val="ctr"/>
        <c:lblOffset val="100"/>
        <c:noMultiLvlLbl val="0"/>
      </c:catAx>
    </c:plotArea>
    <c:legend>
      <c:legendPos val="b"/>
      <c:layout>
        <c:manualLayout>
          <c:xMode val="edge"/>
          <c:yMode val="edge"/>
          <c:x val="9.2204286964129481E-2"/>
          <c:y val="0.86072725284339457"/>
          <c:w val="0.67670253718285212"/>
          <c:h val="8.3717191601049873E-2"/>
        </c:manualLayout>
      </c:layout>
      <c:overlay val="0"/>
      <c:txPr>
        <a:bodyPr/>
        <a:lstStyle/>
        <a:p>
          <a:pPr>
            <a:defRPr sz="900"/>
          </a:pPr>
          <a:endParaRPr lang="lv-LV"/>
        </a:p>
      </c:txPr>
    </c:legend>
    <c:plotVisOnly val="1"/>
    <c:dispBlanksAs val="gap"/>
    <c:showDLblsOverMax val="0"/>
  </c:chart>
  <c:spPr>
    <a:ln>
      <a:noFill/>
    </a:ln>
  </c:spPr>
  <c:externalData r:id="rId2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lv-LV"/>
  <c:roundedCorners val="0"/>
  <mc:AlternateContent xmlns:mc="http://schemas.openxmlformats.org/markup-compatibility/2006">
    <mc:Choice xmlns:c14="http://schemas.microsoft.com/office/drawing/2007/8/2/chart" Requires="c14">
      <c14:style val="121"/>
    </mc:Choice>
    <mc:Fallback>
      <c:style val="21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8.6869363531395918E-2"/>
          <c:y val="9.9526185316900884E-2"/>
          <c:w val="0.79630803942624584"/>
          <c:h val="0.68791765773809121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Sheet8!$C$5</c:f>
              <c:strCache>
                <c:ptCount val="1"/>
                <c:pt idx="0">
                  <c:v>saņēmēju skaits (tūkst.personu)</c:v>
                </c:pt>
              </c:strCache>
            </c:strRef>
          </c:tx>
          <c:spPr>
            <a:solidFill>
              <a:srgbClr val="9BBB59"/>
            </a:solidFill>
            <a:ln w="25400" cap="flat" cmpd="sng" algn="ctr">
              <a:solidFill>
                <a:srgbClr val="9BBB59">
                  <a:shade val="50000"/>
                </a:srgbClr>
              </a:solidFill>
              <a:prstDash val="solid"/>
            </a:ln>
            <a:effectLst/>
          </c:spPr>
          <c:invertIfNegative val="0"/>
          <c:dLbls>
            <c:txPr>
              <a:bodyPr/>
              <a:lstStyle/>
              <a:p>
                <a:pPr>
                  <a:defRPr sz="1000" b="1"/>
                </a:pPr>
                <a:endParaRPr lang="lv-LV"/>
              </a:p>
            </c:txPr>
            <c:dLblPos val="inBase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Sheet8!$B$15:$B$20</c:f>
              <c:strCache>
                <c:ptCount val="6"/>
                <c:pt idx="0">
                  <c:v>2017.gads</c:v>
                </c:pt>
                <c:pt idx="1">
                  <c:v>2018.gads</c:v>
                </c:pt>
                <c:pt idx="2">
                  <c:v>2019.gads</c:v>
                </c:pt>
                <c:pt idx="3">
                  <c:v>2020.gads</c:v>
                </c:pt>
                <c:pt idx="4">
                  <c:v>2021.gads</c:v>
                </c:pt>
                <c:pt idx="5">
                  <c:v>2022.gads (plāns)</c:v>
                </c:pt>
              </c:strCache>
            </c:strRef>
          </c:cat>
          <c:val>
            <c:numRef>
              <c:f>Sheet8!$C$15:$C$20</c:f>
              <c:numCache>
                <c:formatCode>0.00</c:formatCode>
                <c:ptCount val="6"/>
                <c:pt idx="0">
                  <c:v>1.496</c:v>
                </c:pt>
                <c:pt idx="1">
                  <c:v>1.4019999999999999</c:v>
                </c:pt>
                <c:pt idx="2">
                  <c:v>1.3859999999999999</c:v>
                </c:pt>
                <c:pt idx="3">
                  <c:v>1.3260000000000001</c:v>
                </c:pt>
                <c:pt idx="4">
                  <c:v>1.3169999999999999</c:v>
                </c:pt>
                <c:pt idx="5">
                  <c:v>1.3240000000000001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75"/>
        <c:axId val="51682304"/>
        <c:axId val="51705728"/>
      </c:barChart>
      <c:lineChart>
        <c:grouping val="standard"/>
        <c:varyColors val="0"/>
        <c:ser>
          <c:idx val="1"/>
          <c:order val="1"/>
          <c:tx>
            <c:strRef>
              <c:f>Sheet8!$D$5</c:f>
              <c:strCache>
                <c:ptCount val="1"/>
                <c:pt idx="0">
                  <c:v>vidējais apmērs (euro)</c:v>
                </c:pt>
              </c:strCache>
            </c:strRef>
          </c:tx>
          <c:dLbls>
            <c:numFmt formatCode="#,##0.00" sourceLinked="0"/>
            <c:txPr>
              <a:bodyPr/>
              <a:lstStyle/>
              <a:p>
                <a:pPr>
                  <a:defRPr sz="1000" b="1">
                    <a:latin typeface="Calibri" panose="020F0502020204030204" pitchFamily="34" charset="0"/>
                  </a:defRPr>
                </a:pPr>
                <a:endParaRPr lang="lv-LV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Sheet8!$B$15:$B$20</c:f>
              <c:strCache>
                <c:ptCount val="6"/>
                <c:pt idx="0">
                  <c:v>2017.gads</c:v>
                </c:pt>
                <c:pt idx="1">
                  <c:v>2018.gads</c:v>
                </c:pt>
                <c:pt idx="2">
                  <c:v>2019.gads</c:v>
                </c:pt>
                <c:pt idx="3">
                  <c:v>2020.gads</c:v>
                </c:pt>
                <c:pt idx="4">
                  <c:v>2021.gads</c:v>
                </c:pt>
                <c:pt idx="5">
                  <c:v>2022.gads (plāns)</c:v>
                </c:pt>
              </c:strCache>
            </c:strRef>
          </c:cat>
          <c:val>
            <c:numRef>
              <c:f>Sheet8!$D$15:$D$20</c:f>
              <c:numCache>
                <c:formatCode>0.00</c:formatCode>
                <c:ptCount val="6"/>
                <c:pt idx="0">
                  <c:v>2536.08</c:v>
                </c:pt>
                <c:pt idx="1">
                  <c:v>2792.59</c:v>
                </c:pt>
                <c:pt idx="2">
                  <c:v>3019.6</c:v>
                </c:pt>
                <c:pt idx="3">
                  <c:v>3209.01</c:v>
                </c:pt>
                <c:pt idx="4">
                  <c:v>3535.88</c:v>
                </c:pt>
                <c:pt idx="5">
                  <c:v>3689.75</c:v>
                </c:pt>
              </c:numCache>
            </c:numRef>
          </c:val>
          <c:smooth val="0"/>
        </c:ser>
        <c:dLbls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51709056"/>
        <c:axId val="51707264"/>
      </c:lineChart>
      <c:catAx>
        <c:axId val="51682304"/>
        <c:scaling>
          <c:orientation val="minMax"/>
        </c:scaling>
        <c:delete val="0"/>
        <c:axPos val="b"/>
        <c:majorTickMark val="none"/>
        <c:minorTickMark val="none"/>
        <c:tickLblPos val="nextTo"/>
        <c:txPr>
          <a:bodyPr/>
          <a:lstStyle/>
          <a:p>
            <a:pPr>
              <a:defRPr sz="900"/>
            </a:pPr>
            <a:endParaRPr lang="lv-LV"/>
          </a:p>
        </c:txPr>
        <c:crossAx val="51705728"/>
        <c:crosses val="autoZero"/>
        <c:auto val="1"/>
        <c:lblAlgn val="ctr"/>
        <c:lblOffset val="100"/>
        <c:noMultiLvlLbl val="0"/>
      </c:catAx>
      <c:valAx>
        <c:axId val="51705728"/>
        <c:scaling>
          <c:orientation val="minMax"/>
        </c:scaling>
        <c:delete val="0"/>
        <c:axPos val="l"/>
        <c:numFmt formatCode="0.00" sourceLinked="0"/>
        <c:majorTickMark val="none"/>
        <c:minorTickMark val="none"/>
        <c:tickLblPos val="nextTo"/>
        <c:spPr>
          <a:noFill/>
          <a:ln>
            <a:noFill/>
          </a:ln>
        </c:spPr>
        <c:txPr>
          <a:bodyPr/>
          <a:lstStyle/>
          <a:p>
            <a:pPr>
              <a:defRPr>
                <a:solidFill>
                  <a:schemeClr val="bg1"/>
                </a:solidFill>
              </a:defRPr>
            </a:pPr>
            <a:endParaRPr lang="lv-LV"/>
          </a:p>
        </c:txPr>
        <c:crossAx val="51682304"/>
        <c:crosses val="autoZero"/>
        <c:crossBetween val="between"/>
      </c:valAx>
      <c:valAx>
        <c:axId val="51707264"/>
        <c:scaling>
          <c:orientation val="minMax"/>
          <c:max val="4500"/>
        </c:scaling>
        <c:delete val="0"/>
        <c:axPos val="r"/>
        <c:numFmt formatCode="0.00" sourceLinked="1"/>
        <c:majorTickMark val="out"/>
        <c:minorTickMark val="none"/>
        <c:tickLblPos val="nextTo"/>
        <c:spPr>
          <a:ln>
            <a:noFill/>
          </a:ln>
        </c:spPr>
        <c:txPr>
          <a:bodyPr/>
          <a:lstStyle/>
          <a:p>
            <a:pPr>
              <a:defRPr>
                <a:solidFill>
                  <a:schemeClr val="bg1"/>
                </a:solidFill>
              </a:defRPr>
            </a:pPr>
            <a:endParaRPr lang="lv-LV"/>
          </a:p>
        </c:txPr>
        <c:crossAx val="51709056"/>
        <c:crosses val="max"/>
        <c:crossBetween val="between"/>
      </c:valAx>
      <c:catAx>
        <c:axId val="51709056"/>
        <c:scaling>
          <c:orientation val="minMax"/>
        </c:scaling>
        <c:delete val="1"/>
        <c:axPos val="b"/>
        <c:majorTickMark val="out"/>
        <c:minorTickMark val="none"/>
        <c:tickLblPos val="nextTo"/>
        <c:crossAx val="51707264"/>
        <c:crosses val="autoZero"/>
        <c:auto val="1"/>
        <c:lblAlgn val="ctr"/>
        <c:lblOffset val="100"/>
        <c:noMultiLvlLbl val="0"/>
      </c:catAx>
    </c:plotArea>
    <c:legend>
      <c:legendPos val="b"/>
      <c:layout>
        <c:manualLayout>
          <c:xMode val="edge"/>
          <c:yMode val="edge"/>
          <c:x val="0"/>
          <c:y val="0.92209839388762771"/>
          <c:w val="0.78880768596348894"/>
          <c:h val="7.7901606112372235E-2"/>
        </c:manualLayout>
      </c:layout>
      <c:overlay val="0"/>
      <c:txPr>
        <a:bodyPr/>
        <a:lstStyle/>
        <a:p>
          <a:pPr>
            <a:defRPr sz="900"/>
          </a:pPr>
          <a:endParaRPr lang="lv-LV"/>
        </a:p>
      </c:txPr>
    </c:legend>
    <c:plotVisOnly val="1"/>
    <c:dispBlanksAs val="gap"/>
    <c:showDLblsOverMax val="0"/>
  </c:chart>
  <c:spPr>
    <a:ln>
      <a:noFill/>
    </a:ln>
  </c:spPr>
  <c:externalData r:id="rId2">
    <c:autoUpdate val="0"/>
  </c:externalData>
  <c:userShapes r:id="rId3"/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lv-LV"/>
  <c:roundedCorners val="0"/>
  <mc:AlternateContent xmlns:mc="http://schemas.openxmlformats.org/markup-compatibility/2006">
    <mc:Choice xmlns:c14="http://schemas.microsoft.com/office/drawing/2007/8/2/chart" Requires="c14">
      <c14:style val="105"/>
    </mc:Choice>
    <mc:Fallback>
      <c:style val="5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Sheet11!$C$7</c:f>
              <c:strCache>
                <c:ptCount val="1"/>
                <c:pt idx="0">
                  <c:v>saņēmēju skaits (tūkst. personu)</c:v>
                </c:pt>
              </c:strCache>
            </c:strRef>
          </c:tx>
          <c:spPr>
            <a:solidFill>
              <a:srgbClr val="9BBB59"/>
            </a:solidFill>
            <a:ln w="25400" cap="flat" cmpd="sng" algn="ctr">
              <a:solidFill>
                <a:srgbClr val="9BBB59">
                  <a:shade val="50000"/>
                </a:srgbClr>
              </a:solidFill>
              <a:prstDash val="solid"/>
            </a:ln>
            <a:effectLst/>
          </c:spPr>
          <c:invertIfNegative val="0"/>
          <c:dLbls>
            <c:txPr>
              <a:bodyPr/>
              <a:lstStyle/>
              <a:p>
                <a:pPr>
                  <a:defRPr sz="1100" b="1"/>
                </a:pPr>
                <a:endParaRPr lang="lv-LV"/>
              </a:p>
            </c:txPr>
            <c:dLblPos val="inBase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Sheet11!$B$17:$B$22</c:f>
              <c:strCache>
                <c:ptCount val="6"/>
                <c:pt idx="0">
                  <c:v>2017.gads</c:v>
                </c:pt>
                <c:pt idx="1">
                  <c:v>2018.gads </c:v>
                </c:pt>
                <c:pt idx="2">
                  <c:v>2019.gads</c:v>
                </c:pt>
                <c:pt idx="3">
                  <c:v>2020.gads</c:v>
                </c:pt>
                <c:pt idx="4">
                  <c:v>2021.gads</c:v>
                </c:pt>
                <c:pt idx="5">
                  <c:v>2022.gads
 (plāns)</c:v>
                </c:pt>
              </c:strCache>
            </c:strRef>
          </c:cat>
          <c:val>
            <c:numRef>
              <c:f>Sheet11!$C$17:$C$22</c:f>
              <c:numCache>
                <c:formatCode>0.00</c:formatCode>
                <c:ptCount val="6"/>
                <c:pt idx="0">
                  <c:v>9.65</c:v>
                </c:pt>
                <c:pt idx="1">
                  <c:v>10.422000000000001</c:v>
                </c:pt>
                <c:pt idx="2">
                  <c:v>11.347</c:v>
                </c:pt>
                <c:pt idx="3">
                  <c:v>11.907</c:v>
                </c:pt>
                <c:pt idx="4">
                  <c:v>12.489000000000001</c:v>
                </c:pt>
                <c:pt idx="5">
                  <c:v>13.73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75"/>
        <c:axId val="51757824"/>
        <c:axId val="51760512"/>
      </c:barChart>
      <c:lineChart>
        <c:grouping val="standard"/>
        <c:varyColors val="0"/>
        <c:ser>
          <c:idx val="1"/>
          <c:order val="1"/>
          <c:tx>
            <c:strRef>
              <c:f>Sheet11!$D$7</c:f>
              <c:strCache>
                <c:ptCount val="1"/>
                <c:pt idx="0">
                  <c:v>vidējais apmērs (euro)</c:v>
                </c:pt>
              </c:strCache>
            </c:strRef>
          </c:tx>
          <c:dLbls>
            <c:txPr>
              <a:bodyPr/>
              <a:lstStyle/>
              <a:p>
                <a:pPr>
                  <a:defRPr sz="1100" b="1"/>
                </a:pPr>
                <a:endParaRPr lang="lv-LV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Sheet11!$B$17:$B$22</c:f>
              <c:strCache>
                <c:ptCount val="6"/>
                <c:pt idx="0">
                  <c:v>2017.gads</c:v>
                </c:pt>
                <c:pt idx="1">
                  <c:v>2018.gads </c:v>
                </c:pt>
                <c:pt idx="2">
                  <c:v>2019.gads</c:v>
                </c:pt>
                <c:pt idx="3">
                  <c:v>2020.gads</c:v>
                </c:pt>
                <c:pt idx="4">
                  <c:v>2021.gads</c:v>
                </c:pt>
                <c:pt idx="5">
                  <c:v>2022.gads
 (plāns)</c:v>
                </c:pt>
              </c:strCache>
            </c:strRef>
          </c:cat>
          <c:val>
            <c:numRef>
              <c:f>Sheet11!$D$17:$D$22</c:f>
              <c:numCache>
                <c:formatCode>0.00</c:formatCode>
                <c:ptCount val="6"/>
                <c:pt idx="0">
                  <c:v>324.86</c:v>
                </c:pt>
                <c:pt idx="1">
                  <c:v>347.33</c:v>
                </c:pt>
                <c:pt idx="2">
                  <c:v>368.87</c:v>
                </c:pt>
                <c:pt idx="3">
                  <c:v>401.61</c:v>
                </c:pt>
                <c:pt idx="4">
                  <c:v>427.96</c:v>
                </c:pt>
                <c:pt idx="5">
                  <c:v>456.89</c:v>
                </c:pt>
              </c:numCache>
            </c:numRef>
          </c:val>
          <c:smooth val="0"/>
        </c:ser>
        <c:dLbls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52038272"/>
        <c:axId val="52036736"/>
      </c:lineChart>
      <c:catAx>
        <c:axId val="51757824"/>
        <c:scaling>
          <c:orientation val="minMax"/>
        </c:scaling>
        <c:delete val="0"/>
        <c:axPos val="b"/>
        <c:majorTickMark val="none"/>
        <c:minorTickMark val="none"/>
        <c:tickLblPos val="nextTo"/>
        <c:crossAx val="51760512"/>
        <c:crosses val="autoZero"/>
        <c:auto val="1"/>
        <c:lblAlgn val="ctr"/>
        <c:lblOffset val="100"/>
        <c:noMultiLvlLbl val="0"/>
      </c:catAx>
      <c:valAx>
        <c:axId val="51760512"/>
        <c:scaling>
          <c:orientation val="minMax"/>
        </c:scaling>
        <c:delete val="0"/>
        <c:axPos val="l"/>
        <c:numFmt formatCode="0.00" sourceLinked="1"/>
        <c:majorTickMark val="none"/>
        <c:minorTickMark val="none"/>
        <c:tickLblPos val="nextTo"/>
        <c:spPr>
          <a:noFill/>
          <a:ln>
            <a:noFill/>
          </a:ln>
        </c:spPr>
        <c:txPr>
          <a:bodyPr/>
          <a:lstStyle/>
          <a:p>
            <a:pPr>
              <a:defRPr>
                <a:solidFill>
                  <a:schemeClr val="bg1"/>
                </a:solidFill>
              </a:defRPr>
            </a:pPr>
            <a:endParaRPr lang="lv-LV"/>
          </a:p>
        </c:txPr>
        <c:crossAx val="51757824"/>
        <c:crosses val="autoZero"/>
        <c:crossBetween val="between"/>
      </c:valAx>
      <c:valAx>
        <c:axId val="52036736"/>
        <c:scaling>
          <c:orientation val="minMax"/>
        </c:scaling>
        <c:delete val="0"/>
        <c:axPos val="r"/>
        <c:numFmt formatCode="0.00" sourceLinked="1"/>
        <c:majorTickMark val="out"/>
        <c:minorTickMark val="none"/>
        <c:tickLblPos val="nextTo"/>
        <c:spPr>
          <a:ln>
            <a:noFill/>
          </a:ln>
        </c:spPr>
        <c:txPr>
          <a:bodyPr/>
          <a:lstStyle/>
          <a:p>
            <a:pPr>
              <a:defRPr>
                <a:solidFill>
                  <a:schemeClr val="bg1"/>
                </a:solidFill>
              </a:defRPr>
            </a:pPr>
            <a:endParaRPr lang="lv-LV"/>
          </a:p>
        </c:txPr>
        <c:crossAx val="52038272"/>
        <c:crosses val="max"/>
        <c:crossBetween val="between"/>
      </c:valAx>
      <c:catAx>
        <c:axId val="52038272"/>
        <c:scaling>
          <c:orientation val="minMax"/>
        </c:scaling>
        <c:delete val="1"/>
        <c:axPos val="b"/>
        <c:majorTickMark val="out"/>
        <c:minorTickMark val="none"/>
        <c:tickLblPos val="nextTo"/>
        <c:crossAx val="52036736"/>
        <c:crosses val="autoZero"/>
        <c:auto val="1"/>
        <c:lblAlgn val="ctr"/>
        <c:lblOffset val="100"/>
        <c:noMultiLvlLbl val="0"/>
      </c:catAx>
    </c:plotArea>
    <c:legend>
      <c:legendPos val="b"/>
      <c:overlay val="0"/>
    </c:legend>
    <c:plotVisOnly val="1"/>
    <c:dispBlanksAs val="gap"/>
    <c:showDLblsOverMax val="0"/>
  </c:chart>
  <c:externalData r:id="rId2">
    <c:autoUpdate val="0"/>
  </c:externalData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0.02405</cdr:x>
      <cdr:y>0.05008</cdr:y>
    </cdr:from>
    <cdr:to>
      <cdr:x>0.39321</cdr:x>
      <cdr:y>0.13409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05408" y="129568"/>
          <a:ext cx="1617978" cy="217351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lv-LV" sz="1100" b="1" dirty="0"/>
            <a:t>Maternitātes pabalsts</a:t>
          </a:r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lv-LV" altLang="en-US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lv-LV" altLang="en-US"/>
          </a:p>
        </p:txBody>
      </p:sp>
      <p:sp>
        <p:nvSpPr>
          <p:cNvPr id="1536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819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lv-LV" altLang="en-US" noProof="0" smtClean="0"/>
              <a:t>Click to edit Master text styles</a:t>
            </a:r>
          </a:p>
          <a:p>
            <a:pPr lvl="1"/>
            <a:r>
              <a:rPr lang="lv-LV" altLang="en-US" noProof="0" smtClean="0"/>
              <a:t>Second level</a:t>
            </a:r>
          </a:p>
          <a:p>
            <a:pPr lvl="2"/>
            <a:r>
              <a:rPr lang="lv-LV" altLang="en-US" noProof="0" smtClean="0"/>
              <a:t>Third level</a:t>
            </a:r>
          </a:p>
          <a:p>
            <a:pPr lvl="3"/>
            <a:r>
              <a:rPr lang="lv-LV" altLang="en-US" noProof="0" smtClean="0"/>
              <a:t>Fourth level</a:t>
            </a:r>
          </a:p>
          <a:p>
            <a:pPr lvl="4"/>
            <a:r>
              <a:rPr lang="lv-LV" altLang="en-US" noProof="0" smtClean="0"/>
              <a:t>Fifth level</a:t>
            </a:r>
          </a:p>
        </p:txBody>
      </p:sp>
      <p:sp>
        <p:nvSpPr>
          <p:cNvPr id="819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lv-LV" altLang="en-US"/>
          </a:p>
        </p:txBody>
      </p:sp>
      <p:sp>
        <p:nvSpPr>
          <p:cNvPr id="819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2693D0BB-769D-40BA-9ED8-EDCBA2D5A99E}" type="slidenum">
              <a:rPr lang="lv-LV" altLang="en-US"/>
              <a:pPr>
                <a:defRPr/>
              </a:pPr>
              <a:t>‹#›</a:t>
            </a:fld>
            <a:endParaRPr lang="lv-LV" altLang="en-US"/>
          </a:p>
        </p:txBody>
      </p:sp>
    </p:spTree>
    <p:extLst>
      <p:ext uri="{BB962C8B-B14F-4D97-AF65-F5344CB8AC3E}">
        <p14:creationId xmlns:p14="http://schemas.microsoft.com/office/powerpoint/2010/main" val="31767018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2682875" y="0"/>
            <a:ext cx="3778250" cy="416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6"/>
          <p:cNvSpPr>
            <a:spLocks noChangeArrowheads="1"/>
          </p:cNvSpPr>
          <p:nvPr userDrawn="1"/>
        </p:nvSpPr>
        <p:spPr bwMode="auto">
          <a:xfrm>
            <a:off x="684213" y="3789363"/>
            <a:ext cx="7772400" cy="10080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endParaRPr lang="en-US" altLang="en-US" smtClean="0"/>
          </a:p>
        </p:txBody>
      </p:sp>
      <p:pic>
        <p:nvPicPr>
          <p:cNvPr id="6" name="Picture 7"/>
          <p:cNvPicPr>
            <a:picLocks noChangeAspect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0" y="6621463"/>
            <a:ext cx="9144000" cy="24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 Placeholder 2"/>
          <p:cNvSpPr>
            <a:spLocks/>
          </p:cNvSpPr>
          <p:nvPr userDrawn="1"/>
        </p:nvSpPr>
        <p:spPr bwMode="auto">
          <a:xfrm>
            <a:off x="4427538" y="5229225"/>
            <a:ext cx="4152900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957" tIns="46979" rIns="93957" bIns="46979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endParaRPr lang="en-US" altLang="en-US" smtClean="0"/>
          </a:p>
        </p:txBody>
      </p:sp>
      <p:sp>
        <p:nvSpPr>
          <p:cNvPr id="8" name="Text Placeholder 3"/>
          <p:cNvSpPr>
            <a:spLocks/>
          </p:cNvSpPr>
          <p:nvPr userDrawn="1"/>
        </p:nvSpPr>
        <p:spPr bwMode="auto">
          <a:xfrm>
            <a:off x="2555875" y="5761038"/>
            <a:ext cx="3816350" cy="404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957" tIns="46979" rIns="93957" bIns="46979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endParaRPr lang="en-US" altLang="en-US" smtClean="0"/>
          </a:p>
        </p:txBody>
      </p:sp>
      <p:sp>
        <p:nvSpPr>
          <p:cNvPr id="6156" name="Rectangle 12"/>
          <p:cNvSpPr>
            <a:spLocks noGrp="1" noChangeArrowheads="1"/>
          </p:cNvSpPr>
          <p:nvPr>
            <p:ph type="ctrTitle" sz="quarter"/>
          </p:nvPr>
        </p:nvSpPr>
        <p:spPr>
          <a:xfrm>
            <a:off x="827088" y="3500438"/>
            <a:ext cx="7772400" cy="865187"/>
          </a:xfrm>
        </p:spPr>
        <p:txBody>
          <a:bodyPr/>
          <a:lstStyle>
            <a:lvl1pPr>
              <a:defRPr sz="1800"/>
            </a:lvl1pPr>
          </a:lstStyle>
          <a:p>
            <a:pPr lvl="0"/>
            <a:r>
              <a:rPr lang="lv-LV" altLang="en-US" noProof="0" smtClean="0"/>
              <a:t>Click to edit Master title style</a:t>
            </a:r>
          </a:p>
        </p:txBody>
      </p:sp>
      <p:sp>
        <p:nvSpPr>
          <p:cNvPr id="6157" name="Rectangle 1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4500563" y="4652963"/>
            <a:ext cx="4103687" cy="625475"/>
          </a:xfrm>
        </p:spPr>
        <p:txBody>
          <a:bodyPr/>
          <a:lstStyle>
            <a:lvl1pPr marL="0" indent="0" algn="ctr">
              <a:buFontTx/>
              <a:buNone/>
              <a:defRPr sz="1600"/>
            </a:lvl1pPr>
          </a:lstStyle>
          <a:p>
            <a:pPr lvl="0"/>
            <a:r>
              <a:rPr lang="lv-LV" altLang="en-US" noProof="0" smtClean="0"/>
              <a:t>Click to edit Master subtitle style</a:t>
            </a:r>
          </a:p>
        </p:txBody>
      </p:sp>
      <p:sp>
        <p:nvSpPr>
          <p:cNvPr id="9" name="Rectangle 2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endParaRPr lang="lv-LV" altLang="en-US"/>
          </a:p>
        </p:txBody>
      </p:sp>
      <p:sp>
        <p:nvSpPr>
          <p:cNvPr id="10" name="Rectangle 3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endParaRPr lang="lv-LV" altLang="en-US"/>
          </a:p>
        </p:txBody>
      </p:sp>
      <p:sp>
        <p:nvSpPr>
          <p:cNvPr id="11" name="Rectangle 4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>
                <a:latin typeface="Verdana" pitchFamily="34" charset="0"/>
              </a:defRPr>
            </a:lvl1pPr>
          </a:lstStyle>
          <a:p>
            <a:pPr>
              <a:defRPr/>
            </a:pPr>
            <a:fld id="{9F2C4DC3-6A06-4C4A-9AE1-E99FD08D2842}" type="slidenum">
              <a:rPr lang="lv-LV" altLang="en-US"/>
              <a:pPr>
                <a:defRPr/>
              </a:pPr>
              <a:t>‹#›</a:t>
            </a:fld>
            <a:endParaRPr lang="lv-LV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lv-LV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lv-LV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A8FFFF-FCD3-498F-B6F2-BE9782FB20BB}" type="slidenum">
              <a:rPr lang="lv-LV" altLang="en-US"/>
              <a:pPr>
                <a:defRPr/>
              </a:pPr>
              <a:t>‹#›</a:t>
            </a:fld>
            <a:endParaRPr lang="lv-LV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lv-LV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lv-LV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F25212-056E-4D56-B140-F3BBB0E9F611}" type="slidenum">
              <a:rPr lang="lv-LV" altLang="en-US"/>
              <a:pPr>
                <a:defRPr/>
              </a:pPr>
              <a:t>‹#›</a:t>
            </a:fld>
            <a:endParaRPr lang="lv-LV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195513" y="1600200"/>
            <a:ext cx="3168650" cy="452596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16563" y="1600200"/>
            <a:ext cx="3170237" cy="452596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lv-LV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lv-LV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0265F5-293E-4D0D-90CD-E285BC16862C}" type="slidenum">
              <a:rPr lang="lv-LV" altLang="en-US"/>
              <a:pPr>
                <a:defRPr/>
              </a:pPr>
              <a:t>‹#›</a:t>
            </a:fld>
            <a:endParaRPr lang="lv-LV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lv-LV" alt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lv-LV" alt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E075A5-C588-4EF9-AF9B-2ECB3972A120}" type="slidenum">
              <a:rPr lang="lv-LV" altLang="en-US"/>
              <a:pPr>
                <a:defRPr/>
              </a:pPr>
              <a:t>‹#›</a:t>
            </a:fld>
            <a:endParaRPr lang="lv-LV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lv-LV" alt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lv-LV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11D62E-DFE3-49B3-9AE2-93335B2EF7C3}" type="slidenum">
              <a:rPr lang="lv-LV" altLang="en-US"/>
              <a:pPr>
                <a:defRPr/>
              </a:pPr>
              <a:t>‹#›</a:t>
            </a:fld>
            <a:endParaRPr lang="lv-LV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lv-LV" alt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lv-LV" alt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7C3174-2509-4117-B2E1-6E54A7157E90}" type="slidenum">
              <a:rPr lang="lv-LV" altLang="en-US"/>
              <a:pPr>
                <a:defRPr/>
              </a:pPr>
              <a:t>‹#›</a:t>
            </a:fld>
            <a:endParaRPr lang="lv-LV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lv-LV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lv-LV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A61FA9-266F-4EE4-AE79-9FE880DB62EB}" type="slidenum">
              <a:rPr lang="lv-LV" altLang="en-US"/>
              <a:pPr>
                <a:defRPr/>
              </a:pPr>
              <a:t>‹#›</a:t>
            </a:fld>
            <a:endParaRPr lang="lv-LV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lv-LV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lv-LV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804C81-B2CD-458D-B39F-51325E870896}" type="slidenum">
              <a:rPr lang="lv-LV" altLang="en-US"/>
              <a:pPr>
                <a:defRPr/>
              </a:pPr>
              <a:t>‹#›</a:t>
            </a:fld>
            <a:endParaRPr lang="lv-LV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lv-LV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lv-LV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501609-EB81-454E-8AA3-5C3F8D5178C0}" type="slidenum">
              <a:rPr lang="lv-LV" altLang="en-US"/>
              <a:pPr>
                <a:defRPr/>
              </a:pPr>
              <a:t>‹#›</a:t>
            </a:fld>
            <a:endParaRPr lang="lv-LV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64375" y="274638"/>
            <a:ext cx="1622425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195513" y="274638"/>
            <a:ext cx="4716462" cy="5851525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lv-LV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lv-LV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023144-FCB4-4B52-B6C5-B49E67D8E214}" type="slidenum">
              <a:rPr lang="lv-LV" altLang="en-US"/>
              <a:pPr>
                <a:defRPr/>
              </a:pPr>
              <a:t>‹#›</a:t>
            </a:fld>
            <a:endParaRPr lang="lv-LV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lv-LV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lv-LV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lv-LV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lv-LV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F2C4DC3-6A06-4C4A-9AE1-E99FD08D2842}" type="slidenum">
              <a:rPr lang="lv-LV" altLang="en-US" smtClean="0"/>
              <a:pPr>
                <a:defRPr/>
              </a:pPr>
              <a:t>‹#›</a:t>
            </a:fld>
            <a:endParaRPr lang="lv-LV" altLang="en-US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2682875" y="0"/>
            <a:ext cx="3778250" cy="416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6"/>
          <p:cNvSpPr>
            <a:spLocks noChangeArrowheads="1"/>
          </p:cNvSpPr>
          <p:nvPr userDrawn="1"/>
        </p:nvSpPr>
        <p:spPr bwMode="auto">
          <a:xfrm>
            <a:off x="684213" y="3789363"/>
            <a:ext cx="7772400" cy="10080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endParaRPr lang="en-US" altLang="en-US" smtClean="0"/>
          </a:p>
        </p:txBody>
      </p:sp>
      <p:pic>
        <p:nvPicPr>
          <p:cNvPr id="9" name="Picture 7"/>
          <p:cNvPicPr>
            <a:picLocks noChangeAspect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0" y="6621463"/>
            <a:ext cx="9144000" cy="24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 Placeholder 2"/>
          <p:cNvSpPr>
            <a:spLocks/>
          </p:cNvSpPr>
          <p:nvPr userDrawn="1"/>
        </p:nvSpPr>
        <p:spPr bwMode="auto">
          <a:xfrm>
            <a:off x="4427538" y="5229225"/>
            <a:ext cx="4152900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957" tIns="46979" rIns="93957" bIns="46979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endParaRPr lang="en-US" altLang="en-US" smtClean="0"/>
          </a:p>
        </p:txBody>
      </p:sp>
      <p:sp>
        <p:nvSpPr>
          <p:cNvPr id="11" name="Text Placeholder 3"/>
          <p:cNvSpPr>
            <a:spLocks/>
          </p:cNvSpPr>
          <p:nvPr userDrawn="1"/>
        </p:nvSpPr>
        <p:spPr bwMode="auto">
          <a:xfrm>
            <a:off x="2555875" y="5761038"/>
            <a:ext cx="3816350" cy="404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957" tIns="46979" rIns="93957" bIns="46979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292922028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lv-LV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lv-LV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lv-LV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lv-LV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8A8FFFF-FCD3-498F-B6F2-BE9782FB20BB}" type="slidenum">
              <a:rPr lang="lv-LV" altLang="en-US" smtClean="0"/>
              <a:pPr>
                <a:defRPr/>
              </a:pPr>
              <a:t>‹#›</a:t>
            </a:fld>
            <a:endParaRPr lang="lv-LV" altLang="en-US"/>
          </a:p>
        </p:txBody>
      </p:sp>
    </p:spTree>
    <p:extLst>
      <p:ext uri="{BB962C8B-B14F-4D97-AF65-F5344CB8AC3E}">
        <p14:creationId xmlns:p14="http://schemas.microsoft.com/office/powerpoint/2010/main" val="169693996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lv-LV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lv-LV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lv-LV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9F25212-056E-4D56-B140-F3BBB0E9F611}" type="slidenum">
              <a:rPr lang="lv-LV" altLang="en-US" smtClean="0"/>
              <a:pPr>
                <a:defRPr/>
              </a:pPr>
              <a:t>‹#›</a:t>
            </a:fld>
            <a:endParaRPr lang="lv-LV" altLang="en-US"/>
          </a:p>
        </p:txBody>
      </p:sp>
    </p:spTree>
    <p:extLst>
      <p:ext uri="{BB962C8B-B14F-4D97-AF65-F5344CB8AC3E}">
        <p14:creationId xmlns:p14="http://schemas.microsoft.com/office/powerpoint/2010/main" val="289885159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lv-LV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lv-LV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lv-LV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lv-LV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lv-LV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10265F5-293E-4D0D-90CD-E285BC16862C}" type="slidenum">
              <a:rPr lang="lv-LV" altLang="en-US" smtClean="0"/>
              <a:pPr>
                <a:defRPr/>
              </a:pPr>
              <a:t>‹#›</a:t>
            </a:fld>
            <a:endParaRPr lang="lv-LV" altLang="en-US"/>
          </a:p>
        </p:txBody>
      </p:sp>
    </p:spTree>
    <p:extLst>
      <p:ext uri="{BB962C8B-B14F-4D97-AF65-F5344CB8AC3E}">
        <p14:creationId xmlns:p14="http://schemas.microsoft.com/office/powerpoint/2010/main" val="363299942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lv-LV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lv-LV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lv-LV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lv-LV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lv-LV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EE075A5-C588-4EF9-AF9B-2ECB3972A120}" type="slidenum">
              <a:rPr lang="lv-LV" altLang="en-US" smtClean="0"/>
              <a:pPr>
                <a:defRPr/>
              </a:pPr>
              <a:t>‹#›</a:t>
            </a:fld>
            <a:endParaRPr lang="lv-LV" altLang="en-US"/>
          </a:p>
        </p:txBody>
      </p:sp>
    </p:spTree>
    <p:extLst>
      <p:ext uri="{BB962C8B-B14F-4D97-AF65-F5344CB8AC3E}">
        <p14:creationId xmlns:p14="http://schemas.microsoft.com/office/powerpoint/2010/main" val="416577744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lv-LV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lv-LV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lv-LV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611D62E-DFE3-49B3-9AE2-93335B2EF7C3}" type="slidenum">
              <a:rPr lang="lv-LV" altLang="en-US" smtClean="0"/>
              <a:pPr>
                <a:defRPr/>
              </a:pPr>
              <a:t>‹#›</a:t>
            </a:fld>
            <a:endParaRPr lang="lv-LV" altLang="en-US"/>
          </a:p>
        </p:txBody>
      </p:sp>
    </p:spTree>
    <p:extLst>
      <p:ext uri="{BB962C8B-B14F-4D97-AF65-F5344CB8AC3E}">
        <p14:creationId xmlns:p14="http://schemas.microsoft.com/office/powerpoint/2010/main" val="277879220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lv-LV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lv-LV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A7C3174-2509-4117-B2E1-6E54A7157E90}" type="slidenum">
              <a:rPr lang="lv-LV" altLang="en-US" smtClean="0"/>
              <a:pPr>
                <a:defRPr/>
              </a:pPr>
              <a:t>‹#›</a:t>
            </a:fld>
            <a:endParaRPr lang="lv-LV" altLang="en-US"/>
          </a:p>
        </p:txBody>
      </p:sp>
    </p:spTree>
    <p:extLst>
      <p:ext uri="{BB962C8B-B14F-4D97-AF65-F5344CB8AC3E}">
        <p14:creationId xmlns:p14="http://schemas.microsoft.com/office/powerpoint/2010/main" val="137227324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lv-LV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lv-LV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lv-LV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lv-LV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A61FA9-266F-4EE4-AE79-9FE880DB62EB}" type="slidenum">
              <a:rPr lang="lv-LV" altLang="en-US" smtClean="0"/>
              <a:pPr>
                <a:defRPr/>
              </a:pPr>
              <a:t>‹#›</a:t>
            </a:fld>
            <a:endParaRPr lang="lv-LV" altLang="en-US"/>
          </a:p>
        </p:txBody>
      </p:sp>
    </p:spTree>
    <p:extLst>
      <p:ext uri="{BB962C8B-B14F-4D97-AF65-F5344CB8AC3E}">
        <p14:creationId xmlns:p14="http://schemas.microsoft.com/office/powerpoint/2010/main" val="72153307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lv-LV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lv-LV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lv-LV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lv-LV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1804C81-B2CD-458D-B39F-51325E870896}" type="slidenum">
              <a:rPr lang="lv-LV" altLang="en-US" smtClean="0"/>
              <a:pPr>
                <a:defRPr/>
              </a:pPr>
              <a:t>‹#›</a:t>
            </a:fld>
            <a:endParaRPr lang="lv-LV" altLang="en-US"/>
          </a:p>
        </p:txBody>
      </p:sp>
    </p:spTree>
    <p:extLst>
      <p:ext uri="{BB962C8B-B14F-4D97-AF65-F5344CB8AC3E}">
        <p14:creationId xmlns:p14="http://schemas.microsoft.com/office/powerpoint/2010/main" val="317425074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lv-LV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lv-LV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lv-LV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lv-LV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5501609-EB81-454E-8AA3-5C3F8D5178C0}" type="slidenum">
              <a:rPr lang="lv-LV" altLang="en-US" smtClean="0"/>
              <a:pPr>
                <a:defRPr/>
              </a:pPr>
              <a:t>‹#›</a:t>
            </a:fld>
            <a:endParaRPr lang="lv-LV" altLang="en-US"/>
          </a:p>
        </p:txBody>
      </p:sp>
    </p:spTree>
    <p:extLst>
      <p:ext uri="{BB962C8B-B14F-4D97-AF65-F5344CB8AC3E}">
        <p14:creationId xmlns:p14="http://schemas.microsoft.com/office/powerpoint/2010/main" val="3267275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lv-LV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lv-LV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lv-LV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lv-LV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9023144-FCB4-4B52-B6C5-B49E67D8E214}" type="slidenum">
              <a:rPr lang="lv-LV" altLang="en-US" smtClean="0"/>
              <a:pPr>
                <a:defRPr/>
              </a:pPr>
              <a:t>‹#›</a:t>
            </a:fld>
            <a:endParaRPr lang="lv-LV" altLang="en-US"/>
          </a:p>
        </p:txBody>
      </p:sp>
    </p:spTree>
    <p:extLst>
      <p:ext uri="{BB962C8B-B14F-4D97-AF65-F5344CB8AC3E}">
        <p14:creationId xmlns:p14="http://schemas.microsoft.com/office/powerpoint/2010/main" val="578110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195513" y="274638"/>
            <a:ext cx="6491287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lv-LV" alt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2195513" y="1600200"/>
            <a:ext cx="6491287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lv-LV" altLang="en-US" smtClean="0"/>
              <a:t>Click to edit Master text styles</a:t>
            </a:r>
          </a:p>
          <a:p>
            <a:pPr lvl="1"/>
            <a:r>
              <a:rPr lang="lv-LV" altLang="en-US" smtClean="0"/>
              <a:t>Second level</a:t>
            </a:r>
          </a:p>
          <a:p>
            <a:pPr lvl="2"/>
            <a:r>
              <a:rPr lang="lv-LV" altLang="en-US" smtClean="0"/>
              <a:t>Third level</a:t>
            </a:r>
          </a:p>
          <a:p>
            <a:pPr lvl="3"/>
            <a:r>
              <a:rPr lang="lv-LV" altLang="en-US" smtClean="0"/>
              <a:t>Fourth level</a:t>
            </a:r>
          </a:p>
          <a:p>
            <a:pPr lvl="4"/>
            <a:r>
              <a:rPr lang="lv-LV" altLang="en-US" smtClean="0"/>
              <a:t>Fifth level</a:t>
            </a:r>
          </a:p>
        </p:txBody>
      </p:sp>
      <p:sp>
        <p:nvSpPr>
          <p:cNvPr id="512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2195513" y="6453188"/>
            <a:ext cx="1657350" cy="268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lv-LV" altLang="en-US"/>
          </a:p>
        </p:txBody>
      </p:sp>
      <p:sp>
        <p:nvSpPr>
          <p:cNvPr id="512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924300" y="6453188"/>
            <a:ext cx="4103688" cy="268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lv-LV" altLang="en-US"/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101013" y="6453188"/>
            <a:ext cx="585787" cy="268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E3B07427-1C11-48DD-960C-F650747EFE9F}" type="slidenum">
              <a:rPr lang="lv-LV" altLang="en-US"/>
              <a:pPr>
                <a:defRPr/>
              </a:pPr>
              <a:t>‹#›</a:t>
            </a:fld>
            <a:endParaRPr lang="lv-LV" altLang="en-US"/>
          </a:p>
        </p:txBody>
      </p:sp>
      <p:pic>
        <p:nvPicPr>
          <p:cNvPr id="1031" name="Picture 6"/>
          <p:cNvPicPr>
            <a:picLocks noChangeAspect="1"/>
          </p:cNvPicPr>
          <p:nvPr userDrawn="1"/>
        </p:nvPicPr>
        <p:blipFill>
          <a:blip r:embed="rId13"/>
          <a:srcRect/>
          <a:stretch>
            <a:fillRect/>
          </a:stretch>
        </p:blipFill>
        <p:spPr bwMode="auto">
          <a:xfrm>
            <a:off x="296863" y="0"/>
            <a:ext cx="1760537" cy="1957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08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400" b="1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Verdana" panose="020B0604030504040204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Verdana" panose="020B0604030504040204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Verdana" panose="020B0604030504040204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Verdana" panose="020B0604030504040204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Verdana" panose="020B0604030504040204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Verdana" panose="020B0604030504040204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Verdana" panose="020B0604030504040204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Verdana" panose="020B060403050404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lv-LV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lv-LV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lv-LV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lv-LV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E3B07427-1C11-48DD-960C-F650747EFE9F}" type="slidenum">
              <a:rPr lang="lv-LV" altLang="en-US" smtClean="0"/>
              <a:pPr>
                <a:defRPr/>
              </a:pPr>
              <a:t>‹#›</a:t>
            </a:fld>
            <a:endParaRPr lang="lv-LV" altLang="en-US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13"/>
          <a:srcRect/>
          <a:stretch>
            <a:fillRect/>
          </a:stretch>
        </p:blipFill>
        <p:spPr bwMode="auto">
          <a:xfrm>
            <a:off x="296863" y="0"/>
            <a:ext cx="1760537" cy="1957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3053782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0" r:id="rId1"/>
    <p:sldLayoutId id="2147483711" r:id="rId2"/>
    <p:sldLayoutId id="2147483712" r:id="rId3"/>
    <p:sldLayoutId id="2147483713" r:id="rId4"/>
    <p:sldLayoutId id="2147483714" r:id="rId5"/>
    <p:sldLayoutId id="2147483715" r:id="rId6"/>
    <p:sldLayoutId id="2147483716" r:id="rId7"/>
    <p:sldLayoutId id="2147483717" r:id="rId8"/>
    <p:sldLayoutId id="2147483718" r:id="rId9"/>
    <p:sldLayoutId id="2147483719" r:id="rId10"/>
    <p:sldLayoutId id="2147483720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lv-LV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1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1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1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1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1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8.xml"/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18.xml"/><Relationship Id="rId4" Type="http://schemas.openxmlformats.org/officeDocument/2006/relationships/chart" Target="../charts/chart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0.xml"/><Relationship Id="rId1" Type="http://schemas.openxmlformats.org/officeDocument/2006/relationships/slideLayout" Target="../slideLayouts/slideLayout1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6"/>
          <p:cNvSpPr>
            <a:spLocks noChangeArrowheads="1"/>
          </p:cNvSpPr>
          <p:nvPr/>
        </p:nvSpPr>
        <p:spPr bwMode="auto">
          <a:xfrm>
            <a:off x="1331913" y="5300663"/>
            <a:ext cx="6400800" cy="48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ctr" eaLnBrk="1" hangingPunct="1">
              <a:lnSpc>
                <a:spcPct val="90000"/>
              </a:lnSpc>
              <a:spcBef>
                <a:spcPct val="20000"/>
              </a:spcBef>
            </a:pPr>
            <a:endParaRPr lang="en-US" altLang="en-US" sz="1400">
              <a:latin typeface="Verdana" pitchFamily="34" charset="0"/>
            </a:endParaRPr>
          </a:p>
        </p:txBody>
      </p:sp>
      <p:sp>
        <p:nvSpPr>
          <p:cNvPr id="3075" name="Rectangle 10"/>
          <p:cNvSpPr>
            <a:spLocks noGrp="1" noChangeArrowheads="1"/>
          </p:cNvSpPr>
          <p:nvPr>
            <p:ph type="ctrTitle"/>
          </p:nvPr>
        </p:nvSpPr>
        <p:spPr>
          <a:xfrm>
            <a:off x="900113" y="4005263"/>
            <a:ext cx="7772400" cy="865187"/>
          </a:xfrm>
        </p:spPr>
        <p:txBody>
          <a:bodyPr>
            <a:normAutofit fontScale="90000"/>
          </a:bodyPr>
          <a:lstStyle/>
          <a:p>
            <a:pPr algn="ctr" eaLnBrk="1" hangingPunct="1"/>
            <a:r>
              <a:rPr lang="lv-LV" altLang="en-US" sz="2800" dirty="0" smtClean="0"/>
              <a:t>S</a:t>
            </a:r>
            <a:r>
              <a:rPr lang="en-US" altLang="en-US" sz="2800" dirty="0" smtClean="0"/>
              <a:t>p</a:t>
            </a:r>
            <a:r>
              <a:rPr lang="lv-LV" altLang="en-US" sz="2800" dirty="0" smtClean="0"/>
              <a:t>eciālā budžeta rādītāji</a:t>
            </a:r>
            <a:br>
              <a:rPr lang="lv-LV" altLang="en-US" sz="2800" dirty="0" smtClean="0"/>
            </a:br>
            <a:r>
              <a:rPr lang="lv-LV" altLang="en-US" sz="2800" dirty="0" smtClean="0"/>
              <a:t>20</a:t>
            </a:r>
            <a:r>
              <a:rPr lang="en-US" altLang="en-US" sz="2800" dirty="0" smtClean="0"/>
              <a:t>2</a:t>
            </a:r>
            <a:r>
              <a:rPr lang="lv-LV" altLang="en-US" sz="2800" dirty="0" smtClean="0"/>
              <a:t>1. un 202</a:t>
            </a:r>
            <a:r>
              <a:rPr lang="lv-LV" altLang="en-US" sz="2800" dirty="0"/>
              <a:t>2</a:t>
            </a:r>
            <a:r>
              <a:rPr lang="lv-LV" altLang="en-US" sz="2800" dirty="0" smtClean="0"/>
              <a:t>. gadā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eaLnBrk="1" hangingPunct="1"/>
            <a:r>
              <a:rPr lang="lv-LV" altLang="en-US" sz="3200" dirty="0" smtClean="0"/>
              <a:t>S</a:t>
            </a:r>
            <a:r>
              <a:rPr lang="en-US" altLang="en-US" sz="3200" dirty="0" err="1" smtClean="0"/>
              <a:t>peciā</a:t>
            </a:r>
            <a:r>
              <a:rPr lang="lv-LV" altLang="en-US" sz="3200" dirty="0" smtClean="0"/>
              <a:t>lā budžeta pamatrādītāji</a:t>
            </a:r>
          </a:p>
        </p:txBody>
      </p:sp>
      <p:sp>
        <p:nvSpPr>
          <p:cNvPr id="4100" name="Rectangle 5"/>
          <p:cNvSpPr>
            <a:spLocks noGrp="1" noChangeArrowheads="1"/>
          </p:cNvSpPr>
          <p:nvPr>
            <p:ph sz="half" idx="1"/>
          </p:nvPr>
        </p:nvSpPr>
        <p:spPr>
          <a:xfrm>
            <a:off x="468313" y="1773238"/>
            <a:ext cx="3816350" cy="4525962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lv-LV" altLang="en-US" sz="2000" b="1" dirty="0" smtClean="0"/>
              <a:t>20</a:t>
            </a:r>
            <a:r>
              <a:rPr lang="en-US" altLang="en-US" sz="2000" b="1" dirty="0" smtClean="0"/>
              <a:t>2</a:t>
            </a:r>
            <a:r>
              <a:rPr lang="lv-LV" altLang="en-US" sz="2000" b="1" dirty="0" smtClean="0"/>
              <a:t>1. gada izpilde</a:t>
            </a:r>
          </a:p>
        </p:txBody>
      </p:sp>
      <p:sp>
        <p:nvSpPr>
          <p:cNvPr id="4101" name="Rectangle 6"/>
          <p:cNvSpPr>
            <a:spLocks noGrp="1" noChangeArrowheads="1"/>
          </p:cNvSpPr>
          <p:nvPr>
            <p:ph sz="half" idx="2"/>
          </p:nvPr>
        </p:nvSpPr>
        <p:spPr>
          <a:xfrm>
            <a:off x="4500563" y="1773238"/>
            <a:ext cx="4105275" cy="4525962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lv-LV" altLang="en-US" sz="2000" b="1" dirty="0" smtClean="0"/>
              <a:t>202</a:t>
            </a:r>
            <a:r>
              <a:rPr lang="lv-LV" altLang="en-US" sz="2000" b="1" dirty="0"/>
              <a:t>2</a:t>
            </a:r>
            <a:r>
              <a:rPr lang="lv-LV" altLang="en-US" sz="2000" b="1" dirty="0" smtClean="0"/>
              <a:t>. gada plāns</a:t>
            </a:r>
          </a:p>
        </p:txBody>
      </p:sp>
      <p:sp>
        <p:nvSpPr>
          <p:cNvPr id="4098" name="Slide Number Placeholder 6"/>
          <p:cNvSpPr>
            <a:spLocks noGrp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106F8343-78A6-463F-AD4B-5922A719DC0D}" type="slidenum">
              <a:rPr lang="lv-LV" altLang="en-US" smtClean="0"/>
              <a:pPr/>
              <a:t>2</a:t>
            </a:fld>
            <a:endParaRPr lang="lv-LV" altLang="en-US" smtClean="0"/>
          </a:p>
        </p:txBody>
      </p:sp>
      <p:sp>
        <p:nvSpPr>
          <p:cNvPr id="4102" name="Oval 7"/>
          <p:cNvSpPr>
            <a:spLocks noChangeArrowheads="1"/>
          </p:cNvSpPr>
          <p:nvPr/>
        </p:nvSpPr>
        <p:spPr bwMode="auto">
          <a:xfrm>
            <a:off x="755650" y="2420938"/>
            <a:ext cx="3384550" cy="1079500"/>
          </a:xfrm>
          <a:prstGeom prst="ellipse">
            <a:avLst/>
          </a:prstGeom>
          <a:solidFill>
            <a:srgbClr val="99CC00"/>
          </a:solidFill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lv-LV" altLang="en-US" dirty="0"/>
              <a:t>Ieņēmumu kopsumma:</a:t>
            </a:r>
          </a:p>
          <a:p>
            <a:pPr algn="ctr" eaLnBrk="1" hangingPunct="1"/>
            <a:r>
              <a:rPr lang="lv-LV" altLang="en-US" b="1" dirty="0" smtClean="0"/>
              <a:t>3 410,1 </a:t>
            </a:r>
            <a:r>
              <a:rPr lang="lv-LV" altLang="en-US" dirty="0" smtClean="0"/>
              <a:t>milj</a:t>
            </a:r>
            <a:r>
              <a:rPr lang="lv-LV" altLang="en-US" dirty="0"/>
              <a:t>. euro</a:t>
            </a:r>
          </a:p>
        </p:txBody>
      </p:sp>
      <p:sp>
        <p:nvSpPr>
          <p:cNvPr id="4103" name="Rectangle 10"/>
          <p:cNvSpPr>
            <a:spLocks noChangeArrowheads="1"/>
          </p:cNvSpPr>
          <p:nvPr/>
        </p:nvSpPr>
        <p:spPr bwMode="auto">
          <a:xfrm>
            <a:off x="827088" y="3716338"/>
            <a:ext cx="3240087" cy="1081087"/>
          </a:xfrm>
          <a:prstGeom prst="rect">
            <a:avLst/>
          </a:prstGeom>
          <a:solidFill>
            <a:srgbClr val="99CC00">
              <a:alpha val="69000"/>
            </a:srgbClr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lv-LV" altLang="en-US" dirty="0"/>
              <a:t>Izdevumu kopsumma:</a:t>
            </a:r>
          </a:p>
          <a:p>
            <a:pPr algn="ctr" eaLnBrk="1" hangingPunct="1"/>
            <a:r>
              <a:rPr lang="lv-LV" altLang="en-US" b="1" dirty="0" smtClean="0"/>
              <a:t>3 209,6 </a:t>
            </a:r>
            <a:r>
              <a:rPr lang="lv-LV" altLang="en-US" dirty="0" smtClean="0"/>
              <a:t>milj</a:t>
            </a:r>
            <a:r>
              <a:rPr lang="lv-LV" altLang="en-US" dirty="0"/>
              <a:t>. euro</a:t>
            </a:r>
          </a:p>
        </p:txBody>
      </p:sp>
      <p:sp>
        <p:nvSpPr>
          <p:cNvPr id="4104" name="AutoShape 11"/>
          <p:cNvSpPr>
            <a:spLocks noChangeArrowheads="1"/>
          </p:cNvSpPr>
          <p:nvPr/>
        </p:nvSpPr>
        <p:spPr bwMode="auto">
          <a:xfrm>
            <a:off x="827088" y="5084763"/>
            <a:ext cx="3168650" cy="1008062"/>
          </a:xfrm>
          <a:prstGeom prst="roundRect">
            <a:avLst>
              <a:gd name="adj" fmla="val 16667"/>
            </a:avLst>
          </a:prstGeom>
          <a:solidFill>
            <a:srgbClr val="99CC00">
              <a:alpha val="34000"/>
            </a:srgbClr>
          </a:solidFill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lv-LV" altLang="en-US" dirty="0"/>
              <a:t>Atlikums:</a:t>
            </a:r>
          </a:p>
          <a:p>
            <a:pPr algn="ctr" eaLnBrk="1" hangingPunct="1"/>
            <a:r>
              <a:rPr lang="lv-LV" altLang="en-US" b="1" dirty="0" smtClean="0"/>
              <a:t>200,5</a:t>
            </a:r>
            <a:r>
              <a:rPr lang="lv-LV" altLang="en-US" b="1" dirty="0" smtClean="0">
                <a:solidFill>
                  <a:srgbClr val="FF0000"/>
                </a:solidFill>
              </a:rPr>
              <a:t> </a:t>
            </a:r>
            <a:r>
              <a:rPr lang="lv-LV" altLang="en-US" dirty="0" smtClean="0"/>
              <a:t>milj</a:t>
            </a:r>
            <a:r>
              <a:rPr lang="lv-LV" altLang="en-US" dirty="0"/>
              <a:t>. euro</a:t>
            </a:r>
          </a:p>
        </p:txBody>
      </p:sp>
      <p:sp>
        <p:nvSpPr>
          <p:cNvPr id="4105" name="Oval 12"/>
          <p:cNvSpPr>
            <a:spLocks noChangeArrowheads="1"/>
          </p:cNvSpPr>
          <p:nvPr/>
        </p:nvSpPr>
        <p:spPr bwMode="auto">
          <a:xfrm>
            <a:off x="4932363" y="2420938"/>
            <a:ext cx="3384550" cy="1079500"/>
          </a:xfrm>
          <a:prstGeom prst="ellipse">
            <a:avLst/>
          </a:prstGeom>
          <a:solidFill>
            <a:srgbClr val="99CC00"/>
          </a:solidFill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lv-LV" altLang="en-US" dirty="0"/>
              <a:t>Ieņēmumu kopsumma:</a:t>
            </a:r>
          </a:p>
          <a:p>
            <a:pPr algn="ctr" eaLnBrk="1" hangingPunct="1"/>
            <a:r>
              <a:rPr lang="lv-LV" altLang="en-US" b="1" dirty="0"/>
              <a:t>3 </a:t>
            </a:r>
            <a:r>
              <a:rPr lang="lv-LV" altLang="en-US" b="1" dirty="0" smtClean="0"/>
              <a:t>437,5</a:t>
            </a:r>
            <a:r>
              <a:rPr lang="lv-LV" altLang="en-US" dirty="0" smtClean="0"/>
              <a:t> </a:t>
            </a:r>
            <a:r>
              <a:rPr lang="lv-LV" altLang="en-US" dirty="0"/>
              <a:t>milj. euro</a:t>
            </a:r>
          </a:p>
        </p:txBody>
      </p:sp>
      <p:sp>
        <p:nvSpPr>
          <p:cNvPr id="4106" name="Rectangle 13"/>
          <p:cNvSpPr>
            <a:spLocks noChangeArrowheads="1"/>
          </p:cNvSpPr>
          <p:nvPr/>
        </p:nvSpPr>
        <p:spPr bwMode="auto">
          <a:xfrm>
            <a:off x="4932363" y="3716338"/>
            <a:ext cx="3240087" cy="1081087"/>
          </a:xfrm>
          <a:prstGeom prst="rect">
            <a:avLst/>
          </a:prstGeom>
          <a:solidFill>
            <a:srgbClr val="99CC00">
              <a:alpha val="69000"/>
            </a:srgbClr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lv-LV" altLang="en-US" dirty="0"/>
              <a:t>Izdevumu kopsumma:</a:t>
            </a:r>
          </a:p>
          <a:p>
            <a:pPr algn="ctr" eaLnBrk="1" hangingPunct="1"/>
            <a:r>
              <a:rPr lang="en-US" altLang="en-US" b="1" dirty="0"/>
              <a:t>3</a:t>
            </a:r>
            <a:r>
              <a:rPr lang="lv-LV" altLang="en-US" b="1" dirty="0"/>
              <a:t> </a:t>
            </a:r>
            <a:r>
              <a:rPr lang="lv-LV" altLang="en-US" b="1" dirty="0" smtClean="0"/>
              <a:t>385,4 </a:t>
            </a:r>
            <a:r>
              <a:rPr lang="lv-LV" altLang="en-US" dirty="0" smtClean="0"/>
              <a:t>milj</a:t>
            </a:r>
            <a:r>
              <a:rPr lang="lv-LV" altLang="en-US" dirty="0"/>
              <a:t>. euro</a:t>
            </a:r>
          </a:p>
        </p:txBody>
      </p:sp>
      <p:sp>
        <p:nvSpPr>
          <p:cNvPr id="4107" name="AutoShape 14"/>
          <p:cNvSpPr>
            <a:spLocks noChangeArrowheads="1"/>
          </p:cNvSpPr>
          <p:nvPr/>
        </p:nvSpPr>
        <p:spPr bwMode="auto">
          <a:xfrm>
            <a:off x="4932363" y="5084763"/>
            <a:ext cx="3168650" cy="1008062"/>
          </a:xfrm>
          <a:prstGeom prst="roundRect">
            <a:avLst>
              <a:gd name="adj" fmla="val 16667"/>
            </a:avLst>
          </a:prstGeom>
          <a:solidFill>
            <a:srgbClr val="99CC00">
              <a:alpha val="32000"/>
            </a:srgbClr>
          </a:solidFill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lv-LV" altLang="en-US" dirty="0"/>
              <a:t>Atlikums:</a:t>
            </a:r>
          </a:p>
          <a:p>
            <a:pPr algn="ctr" eaLnBrk="1" hangingPunct="1"/>
            <a:r>
              <a:rPr lang="lv-LV" altLang="en-US" b="1" dirty="0" smtClean="0"/>
              <a:t>52,1</a:t>
            </a:r>
            <a:r>
              <a:rPr lang="lv-LV" altLang="en-US" b="1" dirty="0" smtClean="0">
                <a:solidFill>
                  <a:srgbClr val="FF0000"/>
                </a:solidFill>
              </a:rPr>
              <a:t> </a:t>
            </a:r>
            <a:r>
              <a:rPr lang="lv-LV" altLang="en-US" dirty="0" smtClean="0"/>
              <a:t>milj</a:t>
            </a:r>
            <a:r>
              <a:rPr lang="lv-LV" altLang="en-US" dirty="0"/>
              <a:t>. euro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r" eaLnBrk="1" hangingPunct="1"/>
            <a:r>
              <a:rPr lang="lv-LV" altLang="en-US" sz="2000" dirty="0" smtClean="0"/>
              <a:t>Speciālā budžeta naudas līdzekļu</a:t>
            </a:r>
            <a:br>
              <a:rPr lang="lv-LV" altLang="en-US" sz="2000" dirty="0" smtClean="0"/>
            </a:br>
            <a:r>
              <a:rPr lang="lv-LV" altLang="en-US" sz="2000" dirty="0" smtClean="0"/>
              <a:t> atlikuma izmaiņu dinamika,</a:t>
            </a:r>
            <a:br>
              <a:rPr lang="lv-LV" altLang="en-US" sz="2000" dirty="0" smtClean="0"/>
            </a:br>
            <a:r>
              <a:rPr lang="lv-LV" altLang="en-US" sz="2000" dirty="0" smtClean="0"/>
              <a:t> </a:t>
            </a:r>
            <a:r>
              <a:rPr lang="lv-LV" altLang="en-US" sz="1600" dirty="0" smtClean="0"/>
              <a:t>milj. euro</a:t>
            </a:r>
          </a:p>
        </p:txBody>
      </p:sp>
      <p:sp>
        <p:nvSpPr>
          <p:cNvPr id="614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73D7EE46-3953-4760-807F-D761BC1F2C2E}" type="slidenum">
              <a:rPr lang="lv-LV" altLang="en-US" smtClean="0"/>
              <a:pPr/>
              <a:t>3</a:t>
            </a:fld>
            <a:endParaRPr lang="lv-LV" altLang="en-US" smtClean="0"/>
          </a:p>
        </p:txBody>
      </p:sp>
      <p:graphicFrame>
        <p:nvGraphicFramePr>
          <p:cNvPr id="5" name="Chart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7994039"/>
              </p:ext>
            </p:extLst>
          </p:nvPr>
        </p:nvGraphicFramePr>
        <p:xfrm>
          <a:off x="899592" y="1556792"/>
          <a:ext cx="7272808" cy="48245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r" eaLnBrk="1" hangingPunct="1"/>
            <a:r>
              <a:rPr lang="lv-LV" altLang="en-US" sz="2400" dirty="0" smtClean="0"/>
              <a:t>Izdevumi valsts pensijām,</a:t>
            </a:r>
            <a:r>
              <a:rPr lang="lv-LV" altLang="en-US" dirty="0" smtClean="0"/>
              <a:t> </a:t>
            </a:r>
            <a:br>
              <a:rPr lang="lv-LV" altLang="en-US" dirty="0" smtClean="0"/>
            </a:br>
            <a:r>
              <a:rPr lang="lv-LV" altLang="en-US" sz="1600" dirty="0" smtClean="0"/>
              <a:t>milj.euro</a:t>
            </a:r>
          </a:p>
        </p:txBody>
      </p:sp>
      <p:sp>
        <p:nvSpPr>
          <p:cNvPr id="7170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4FE67599-499D-4B89-8FAE-BB134CA35D11}" type="slidenum">
              <a:rPr lang="lv-LV" altLang="en-US" smtClean="0"/>
              <a:pPr/>
              <a:t>4</a:t>
            </a:fld>
            <a:endParaRPr lang="lv-LV" altLang="en-US" smtClean="0"/>
          </a:p>
        </p:txBody>
      </p:sp>
      <p:graphicFrame>
        <p:nvGraphicFramePr>
          <p:cNvPr id="7" name="Chart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505863669"/>
              </p:ext>
            </p:extLst>
          </p:nvPr>
        </p:nvGraphicFramePr>
        <p:xfrm>
          <a:off x="1043608" y="1700808"/>
          <a:ext cx="6819900" cy="42624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r" eaLnBrk="1" hangingPunct="1"/>
            <a:r>
              <a:rPr lang="lv-LV" altLang="en-US" sz="2000" dirty="0" smtClean="0"/>
              <a:t>Valsts pensiju*</a:t>
            </a:r>
            <a:br>
              <a:rPr lang="lv-LV" altLang="en-US" sz="2000" dirty="0" smtClean="0"/>
            </a:br>
            <a:r>
              <a:rPr lang="lv-LV" altLang="en-US" sz="2000" dirty="0" smtClean="0"/>
              <a:t>rezultatīvo rādītāju dinamika               </a:t>
            </a:r>
            <a:br>
              <a:rPr lang="lv-LV" altLang="en-US" sz="2000" dirty="0" smtClean="0"/>
            </a:br>
            <a:r>
              <a:rPr lang="lv-LV" altLang="en-US" sz="2000" dirty="0" smtClean="0"/>
              <a:t>201</a:t>
            </a:r>
            <a:r>
              <a:rPr lang="en-US" altLang="en-US" sz="2000" dirty="0" smtClean="0"/>
              <a:t>6</a:t>
            </a:r>
            <a:r>
              <a:rPr lang="lv-LV" altLang="en-US" sz="2000" dirty="0" smtClean="0"/>
              <a:t>.-202</a:t>
            </a:r>
            <a:r>
              <a:rPr lang="lv-LV" altLang="en-US" sz="2000" dirty="0"/>
              <a:t>2</a:t>
            </a:r>
            <a:r>
              <a:rPr lang="lv-LV" altLang="en-US" sz="2000" dirty="0" smtClean="0"/>
              <a:t>.gadā </a:t>
            </a:r>
            <a:r>
              <a:rPr lang="lv-LV" altLang="en-US" sz="1600" dirty="0" smtClean="0"/>
              <a:t>(vidēji mēnesī)</a:t>
            </a:r>
            <a:r>
              <a:rPr lang="lv-LV" altLang="en-US" sz="2000" dirty="0" smtClean="0"/>
              <a:t> </a:t>
            </a:r>
          </a:p>
        </p:txBody>
      </p:sp>
      <p:sp>
        <p:nvSpPr>
          <p:cNvPr id="8194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698BABE0-1375-4500-B8F2-B1A271FB73FC}" type="slidenum">
              <a:rPr lang="lv-LV" altLang="en-US" smtClean="0"/>
              <a:pPr/>
              <a:t>5</a:t>
            </a:fld>
            <a:endParaRPr lang="lv-LV" altLang="en-US" smtClean="0"/>
          </a:p>
        </p:txBody>
      </p:sp>
      <p:sp>
        <p:nvSpPr>
          <p:cNvPr id="8196" name="Text Box 11"/>
          <p:cNvSpPr txBox="1">
            <a:spLocks noChangeArrowheads="1"/>
          </p:cNvSpPr>
          <p:nvPr/>
        </p:nvSpPr>
        <p:spPr bwMode="auto">
          <a:xfrm>
            <a:off x="179388" y="6453188"/>
            <a:ext cx="8569325" cy="18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938213" eaLnBrk="1" hangingPunct="1">
              <a:spcBef>
                <a:spcPct val="50000"/>
              </a:spcBef>
            </a:pPr>
            <a:r>
              <a:rPr lang="lv-LV" altLang="lv-LV" sz="600">
                <a:latin typeface="Verdana" pitchFamily="34" charset="0"/>
                <a:ea typeface="ＭＳ Ｐゴシック" pitchFamily="34" charset="-128"/>
              </a:rPr>
              <a:t>* - t.sk. no valsts pensiju speci</a:t>
            </a:r>
            <a:r>
              <a:rPr lang="lv-LV" altLang="lv-LV" sz="600">
                <a:latin typeface="Verdana" pitchFamily="34" charset="0"/>
              </a:rPr>
              <a:t>ā</a:t>
            </a:r>
            <a:r>
              <a:rPr lang="lv-LV" altLang="lv-LV" sz="600">
                <a:latin typeface="Verdana" pitchFamily="34" charset="0"/>
                <a:ea typeface="ＭＳ Ｐゴシック" pitchFamily="34" charset="-128"/>
              </a:rPr>
              <a:t>l</a:t>
            </a:r>
            <a:r>
              <a:rPr lang="lv-LV" altLang="lv-LV" sz="600">
                <a:latin typeface="Verdana" pitchFamily="34" charset="0"/>
              </a:rPr>
              <a:t>ā</a:t>
            </a:r>
            <a:r>
              <a:rPr lang="lv-LV" altLang="lv-LV" sz="600">
                <a:latin typeface="Verdana" pitchFamily="34" charset="0"/>
                <a:ea typeface="ＭＳ Ｐゴシック" pitchFamily="34" charset="-128"/>
              </a:rPr>
              <a:t> bud</a:t>
            </a:r>
            <a:r>
              <a:rPr lang="lv-LV" altLang="lv-LV" sz="600">
                <a:latin typeface="Verdana" pitchFamily="34" charset="0"/>
              </a:rPr>
              <a:t>ž</a:t>
            </a:r>
            <a:r>
              <a:rPr lang="lv-LV" altLang="lv-LV" sz="600">
                <a:latin typeface="Verdana" pitchFamily="34" charset="0"/>
                <a:ea typeface="ＭＳ Ｐゴシック" pitchFamily="34" charset="-128"/>
              </a:rPr>
              <a:t>eta un invalidit</a:t>
            </a:r>
            <a:r>
              <a:rPr lang="lv-LV" altLang="lv-LV" sz="600">
                <a:latin typeface="Verdana" pitchFamily="34" charset="0"/>
              </a:rPr>
              <a:t>ā</a:t>
            </a:r>
            <a:r>
              <a:rPr lang="lv-LV" altLang="lv-LV" sz="600">
                <a:latin typeface="Verdana" pitchFamily="34" charset="0"/>
                <a:ea typeface="ＭＳ Ｐゴシック" pitchFamily="34" charset="-128"/>
              </a:rPr>
              <a:t>tes, maternit</a:t>
            </a:r>
            <a:r>
              <a:rPr lang="lv-LV" altLang="lv-LV" sz="600">
                <a:latin typeface="Verdana" pitchFamily="34" charset="0"/>
              </a:rPr>
              <a:t>ā</a:t>
            </a:r>
            <a:r>
              <a:rPr lang="lv-LV" altLang="lv-LV" sz="600">
                <a:latin typeface="Verdana" pitchFamily="34" charset="0"/>
                <a:ea typeface="ＭＳ Ｐゴシック" pitchFamily="34" charset="-128"/>
              </a:rPr>
              <a:t>tes un slim</a:t>
            </a:r>
            <a:r>
              <a:rPr lang="lv-LV" altLang="lv-LV" sz="600">
                <a:latin typeface="Verdana" pitchFamily="34" charset="0"/>
              </a:rPr>
              <a:t>ī</a:t>
            </a:r>
            <a:r>
              <a:rPr lang="lv-LV" altLang="lv-LV" sz="600">
                <a:latin typeface="Verdana" pitchFamily="34" charset="0"/>
                <a:ea typeface="ＭＳ Ｐゴシック" pitchFamily="34" charset="-128"/>
              </a:rPr>
              <a:t>bas speci</a:t>
            </a:r>
            <a:r>
              <a:rPr lang="lv-LV" altLang="lv-LV" sz="600">
                <a:latin typeface="Verdana" pitchFamily="34" charset="0"/>
              </a:rPr>
              <a:t>ā</a:t>
            </a:r>
            <a:r>
              <a:rPr lang="lv-LV" altLang="lv-LV" sz="600">
                <a:latin typeface="Verdana" pitchFamily="34" charset="0"/>
                <a:ea typeface="ＭＳ Ｐゴシック" pitchFamily="34" charset="-128"/>
              </a:rPr>
              <a:t>l</a:t>
            </a:r>
            <a:r>
              <a:rPr lang="lv-LV" altLang="lv-LV" sz="600">
                <a:latin typeface="Verdana" pitchFamily="34" charset="0"/>
              </a:rPr>
              <a:t>ā</a:t>
            </a:r>
            <a:r>
              <a:rPr lang="lv-LV" altLang="lv-LV" sz="600">
                <a:latin typeface="Verdana" pitchFamily="34" charset="0"/>
                <a:ea typeface="ＭＳ Ｐゴシック" pitchFamily="34" charset="-128"/>
              </a:rPr>
              <a:t> bud</a:t>
            </a:r>
            <a:r>
              <a:rPr lang="lv-LV" altLang="lv-LV" sz="600">
                <a:latin typeface="Verdana" pitchFamily="34" charset="0"/>
              </a:rPr>
              <a:t>ž</a:t>
            </a:r>
            <a:r>
              <a:rPr lang="lv-LV" altLang="lv-LV" sz="600">
                <a:latin typeface="Verdana" pitchFamily="34" charset="0"/>
                <a:ea typeface="ＭＳ Ｐゴシック" pitchFamily="34" charset="-128"/>
              </a:rPr>
              <a:t>eta izmaks</a:t>
            </a:r>
            <a:r>
              <a:rPr lang="lv-LV" altLang="lv-LV" sz="600">
                <a:latin typeface="Verdana" pitchFamily="34" charset="0"/>
              </a:rPr>
              <a:t>ā</a:t>
            </a:r>
            <a:r>
              <a:rPr lang="lv-LV" altLang="lv-LV" sz="600">
                <a:latin typeface="Verdana" pitchFamily="34" charset="0"/>
                <a:ea typeface="ＭＳ Ｐゴシック" pitchFamily="34" charset="-128"/>
              </a:rPr>
              <a:t>jam</a:t>
            </a:r>
            <a:r>
              <a:rPr lang="lv-LV" altLang="lv-LV" sz="600">
                <a:latin typeface="Verdana" pitchFamily="34" charset="0"/>
              </a:rPr>
              <a:t>ā</a:t>
            </a:r>
            <a:r>
              <a:rPr lang="lv-LV" altLang="lv-LV" sz="600">
                <a:latin typeface="Verdana" pitchFamily="34" charset="0"/>
                <a:ea typeface="ＭＳ Ｐゴシック" pitchFamily="34" charset="-128"/>
              </a:rPr>
              <a:t>s pensijas</a:t>
            </a:r>
          </a:p>
        </p:txBody>
      </p:sp>
      <p:graphicFrame>
        <p:nvGraphicFramePr>
          <p:cNvPr id="8" name="Chart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69023989"/>
              </p:ext>
            </p:extLst>
          </p:nvPr>
        </p:nvGraphicFramePr>
        <p:xfrm>
          <a:off x="539552" y="1772816"/>
          <a:ext cx="8105775" cy="450056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r" eaLnBrk="1" hangingPunct="1"/>
            <a:r>
              <a:rPr lang="lv-LV" altLang="en-US" sz="2400" dirty="0" smtClean="0"/>
              <a:t>Izdevumi pabalstiem un atlīdzībām,</a:t>
            </a:r>
            <a:br>
              <a:rPr lang="lv-LV" altLang="en-US" sz="2400" dirty="0" smtClean="0"/>
            </a:br>
            <a:r>
              <a:rPr lang="lv-LV" altLang="en-US" sz="1600" dirty="0" smtClean="0"/>
              <a:t>milj. euro</a:t>
            </a:r>
          </a:p>
        </p:txBody>
      </p:sp>
      <p:sp>
        <p:nvSpPr>
          <p:cNvPr id="9218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AB714B5B-B8F1-42F8-B7F0-950084B603A1}" type="slidenum">
              <a:rPr lang="lv-LV" altLang="en-US" smtClean="0"/>
              <a:pPr/>
              <a:t>6</a:t>
            </a:fld>
            <a:endParaRPr lang="lv-LV" altLang="en-US" smtClean="0"/>
          </a:p>
        </p:txBody>
      </p:sp>
      <p:sp>
        <p:nvSpPr>
          <p:cNvPr id="9221" name="Text Box 11"/>
          <p:cNvSpPr txBox="1">
            <a:spLocks noChangeArrowheads="1"/>
          </p:cNvSpPr>
          <p:nvPr/>
        </p:nvSpPr>
        <p:spPr bwMode="auto">
          <a:xfrm>
            <a:off x="179388" y="6453188"/>
            <a:ext cx="8569325" cy="18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938213" eaLnBrk="1" hangingPunct="1">
              <a:spcBef>
                <a:spcPct val="50000"/>
              </a:spcBef>
            </a:pPr>
            <a:r>
              <a:rPr lang="lv-LV" altLang="lv-LV" sz="600">
                <a:latin typeface="Verdana" pitchFamily="34" charset="0"/>
                <a:ea typeface="ＭＳ Ｐゴシック" pitchFamily="34" charset="-128"/>
              </a:rPr>
              <a:t>*</a:t>
            </a:r>
            <a:r>
              <a:rPr lang="lv-LV" altLang="lv-LV" sz="600">
                <a:latin typeface="Verdana" pitchFamily="34" charset="0"/>
              </a:rPr>
              <a:t>2020.gadā neieskaitot līdzekļus neparedzētiem gadījumiem </a:t>
            </a:r>
            <a:r>
              <a:rPr lang="en-US" altLang="lv-LV" sz="600">
                <a:latin typeface="Verdana" pitchFamily="34" charset="0"/>
              </a:rPr>
              <a:t>~</a:t>
            </a:r>
            <a:r>
              <a:rPr lang="lv-LV" altLang="lv-LV" sz="600">
                <a:latin typeface="Verdana" pitchFamily="34" charset="0"/>
              </a:rPr>
              <a:t>20 milj. euro</a:t>
            </a:r>
          </a:p>
        </p:txBody>
      </p:sp>
      <p:graphicFrame>
        <p:nvGraphicFramePr>
          <p:cNvPr id="6" name="Chart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36303214"/>
              </p:ext>
            </p:extLst>
          </p:nvPr>
        </p:nvGraphicFramePr>
        <p:xfrm>
          <a:off x="303113" y="1196752"/>
          <a:ext cx="8321873" cy="51566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r" eaLnBrk="1" hangingPunct="1"/>
            <a:r>
              <a:rPr lang="lv-LV" altLang="en-US" sz="2000" dirty="0" smtClean="0"/>
              <a:t>Bezdarbnieka pabalstu</a:t>
            </a:r>
            <a:br>
              <a:rPr lang="lv-LV" altLang="en-US" sz="2000" dirty="0" smtClean="0"/>
            </a:br>
            <a:r>
              <a:rPr lang="lv-LV" altLang="en-US" sz="2000" dirty="0" smtClean="0"/>
              <a:t>rezultatīvo rādītāju dinamika </a:t>
            </a:r>
            <a:br>
              <a:rPr lang="lv-LV" altLang="en-US" sz="2000" dirty="0" smtClean="0"/>
            </a:br>
            <a:r>
              <a:rPr lang="lv-LV" altLang="en-US" sz="2000" dirty="0" smtClean="0"/>
              <a:t>2017.-2022.gadā </a:t>
            </a:r>
            <a:r>
              <a:rPr lang="lv-LV" altLang="en-US" sz="1600" dirty="0" smtClean="0"/>
              <a:t>(vidēji mēnesī)</a:t>
            </a:r>
          </a:p>
        </p:txBody>
      </p:sp>
      <p:sp>
        <p:nvSpPr>
          <p:cNvPr id="10242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5C205509-F696-44DE-B326-300DB971A2F5}" type="slidenum">
              <a:rPr lang="lv-LV" altLang="en-US" smtClean="0"/>
              <a:pPr/>
              <a:t>7</a:t>
            </a:fld>
            <a:endParaRPr lang="lv-LV" altLang="en-US" smtClean="0"/>
          </a:p>
        </p:txBody>
      </p:sp>
      <p:sp>
        <p:nvSpPr>
          <p:cNvPr id="10245" name="Text Box 11"/>
          <p:cNvSpPr txBox="1">
            <a:spLocks noChangeArrowheads="1"/>
          </p:cNvSpPr>
          <p:nvPr/>
        </p:nvSpPr>
        <p:spPr bwMode="auto">
          <a:xfrm>
            <a:off x="179388" y="6453188"/>
            <a:ext cx="8569325" cy="18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938213" eaLnBrk="1" hangingPunct="1">
              <a:spcBef>
                <a:spcPct val="50000"/>
              </a:spcBef>
            </a:pPr>
            <a:r>
              <a:rPr lang="lv-LV" altLang="lv-LV" sz="600">
                <a:latin typeface="Verdana" pitchFamily="34" charset="0"/>
                <a:ea typeface="ＭＳ Ｐゴシック" pitchFamily="34" charset="-128"/>
              </a:rPr>
              <a:t>*</a:t>
            </a:r>
            <a:r>
              <a:rPr lang="lv-LV" altLang="lv-LV" sz="600"/>
              <a:t> t.sk. </a:t>
            </a:r>
            <a:r>
              <a:rPr lang="lv-LV" altLang="lv-LV" sz="600">
                <a:latin typeface="Verdana" pitchFamily="34" charset="0"/>
              </a:rPr>
              <a:t>ieskaitot līdzekļus neparedzētiem gadījumiem</a:t>
            </a:r>
            <a:endParaRPr lang="lv-LV" altLang="lv-LV" sz="600"/>
          </a:p>
        </p:txBody>
      </p:sp>
      <p:graphicFrame>
        <p:nvGraphicFramePr>
          <p:cNvPr id="6" name="Chart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95704046"/>
              </p:ext>
            </p:extLst>
          </p:nvPr>
        </p:nvGraphicFramePr>
        <p:xfrm>
          <a:off x="611560" y="1700808"/>
          <a:ext cx="7820025" cy="44243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r" eaLnBrk="1" hangingPunct="1"/>
            <a:r>
              <a:rPr lang="lv-LV" altLang="en-US" sz="2000" dirty="0" smtClean="0"/>
              <a:t>Slimības pabalstu</a:t>
            </a:r>
            <a:br>
              <a:rPr lang="lv-LV" altLang="en-US" sz="2000" dirty="0" smtClean="0"/>
            </a:br>
            <a:r>
              <a:rPr lang="lv-LV" altLang="en-US" sz="2000" dirty="0" smtClean="0"/>
              <a:t>rezultatīvo rādītāju dinamika</a:t>
            </a:r>
            <a:br>
              <a:rPr lang="lv-LV" altLang="en-US" sz="2000" dirty="0" smtClean="0"/>
            </a:br>
            <a:r>
              <a:rPr lang="lv-LV" altLang="en-US" sz="2000" dirty="0" smtClean="0"/>
              <a:t>201</a:t>
            </a:r>
            <a:r>
              <a:rPr lang="lv-LV" altLang="en-US" sz="2000" dirty="0"/>
              <a:t>7</a:t>
            </a:r>
            <a:r>
              <a:rPr lang="lv-LV" altLang="en-US" sz="2000" dirty="0" smtClean="0"/>
              <a:t>.-202</a:t>
            </a:r>
            <a:r>
              <a:rPr lang="lv-LV" altLang="en-US" sz="2000" dirty="0"/>
              <a:t>2</a:t>
            </a:r>
            <a:r>
              <a:rPr lang="lv-LV" altLang="en-US" sz="2000" dirty="0" smtClean="0"/>
              <a:t>.gadā (</a:t>
            </a:r>
            <a:r>
              <a:rPr lang="lv-LV" altLang="en-US" sz="1600" dirty="0" smtClean="0"/>
              <a:t>vidēji mēnesī</a:t>
            </a:r>
            <a:r>
              <a:rPr lang="lv-LV" altLang="en-US" sz="2000" dirty="0" smtClean="0"/>
              <a:t>)</a:t>
            </a:r>
            <a:endParaRPr lang="lv-LV" altLang="en-US" sz="1600" dirty="0" smtClean="0"/>
          </a:p>
        </p:txBody>
      </p:sp>
      <p:sp>
        <p:nvSpPr>
          <p:cNvPr id="1126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08EB5FE3-EF40-45DA-AABA-40D01F1C74D9}" type="slidenum">
              <a:rPr lang="lv-LV" altLang="en-US" smtClean="0"/>
              <a:pPr/>
              <a:t>8</a:t>
            </a:fld>
            <a:endParaRPr lang="lv-LV" altLang="en-US" smtClean="0"/>
          </a:p>
        </p:txBody>
      </p:sp>
      <p:graphicFrame>
        <p:nvGraphicFramePr>
          <p:cNvPr id="7" name="Chart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93005687"/>
              </p:ext>
            </p:extLst>
          </p:nvPr>
        </p:nvGraphicFramePr>
        <p:xfrm>
          <a:off x="611560" y="1340768"/>
          <a:ext cx="7753350" cy="511968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Slide Number Placeholder 5"/>
          <p:cNvSpPr txBox="1">
            <a:spLocks noGrp="1"/>
          </p:cNvSpPr>
          <p:nvPr/>
        </p:nvSpPr>
        <p:spPr bwMode="auto">
          <a:xfrm>
            <a:off x="8101013" y="6453188"/>
            <a:ext cx="585787" cy="268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r" eaLnBrk="1" hangingPunct="1"/>
            <a:fld id="{367452F6-7E49-4820-8A49-E7AB0A701353}" type="slidenum">
              <a:rPr lang="lv-LV" altLang="en-US" sz="1200">
                <a:solidFill>
                  <a:schemeClr val="bg1">
                    <a:lumMod val="75000"/>
                  </a:schemeClr>
                </a:solidFill>
              </a:rPr>
              <a:pPr algn="r" eaLnBrk="1" hangingPunct="1"/>
              <a:t>9</a:t>
            </a:fld>
            <a:endParaRPr lang="lv-LV" altLang="en-US" sz="120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12291" name="Rectangle 12"/>
          <p:cNvSpPr>
            <a:spLocks noGrp="1" noChangeArrowheads="1"/>
          </p:cNvSpPr>
          <p:nvPr>
            <p:ph type="title" idx="4294967295"/>
          </p:nvPr>
        </p:nvSpPr>
        <p:spPr>
          <a:xfrm>
            <a:off x="2652713" y="274638"/>
            <a:ext cx="6491287" cy="1143000"/>
          </a:xfrm>
        </p:spPr>
        <p:txBody>
          <a:bodyPr/>
          <a:lstStyle/>
          <a:p>
            <a:pPr algn="r" eaLnBrk="1" hangingPunct="1"/>
            <a:r>
              <a:rPr lang="lv-LV" altLang="en-US" sz="2000" dirty="0" smtClean="0"/>
              <a:t>Maternitātes, paternitātes un vecāku pabalstu </a:t>
            </a:r>
            <a:br>
              <a:rPr lang="lv-LV" altLang="en-US" sz="2000" dirty="0" smtClean="0"/>
            </a:br>
            <a:r>
              <a:rPr lang="lv-LV" altLang="en-US" sz="2000" dirty="0" smtClean="0"/>
              <a:t>rezultatīvo rādītāju dinamika</a:t>
            </a:r>
            <a:br>
              <a:rPr lang="lv-LV" altLang="en-US" sz="2000" dirty="0" smtClean="0"/>
            </a:br>
            <a:r>
              <a:rPr lang="lv-LV" altLang="en-US" sz="2000" dirty="0" smtClean="0"/>
              <a:t>2017.-202</a:t>
            </a:r>
            <a:r>
              <a:rPr lang="lv-LV" altLang="en-US" sz="2000" dirty="0"/>
              <a:t>2</a:t>
            </a:r>
            <a:r>
              <a:rPr lang="lv-LV" altLang="en-US" sz="2000" dirty="0" smtClean="0"/>
              <a:t>. gadā </a:t>
            </a:r>
            <a:r>
              <a:rPr lang="lv-LV" altLang="en-US" sz="1400" dirty="0" smtClean="0"/>
              <a:t>(</a:t>
            </a:r>
            <a:r>
              <a:rPr lang="lv-LV" altLang="en-US" sz="1600" dirty="0" smtClean="0"/>
              <a:t>vidēji mēnesī</a:t>
            </a:r>
            <a:r>
              <a:rPr lang="lv-LV" altLang="en-US" sz="1400" dirty="0" smtClean="0"/>
              <a:t>)</a:t>
            </a:r>
          </a:p>
        </p:txBody>
      </p:sp>
      <p:graphicFrame>
        <p:nvGraphicFramePr>
          <p:cNvPr id="13" name="Chart 1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53526759"/>
              </p:ext>
            </p:extLst>
          </p:nvPr>
        </p:nvGraphicFramePr>
        <p:xfrm>
          <a:off x="1763688" y="4363227"/>
          <a:ext cx="5472608" cy="23784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1835696" y="4335745"/>
            <a:ext cx="122413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v-LV" sz="1100" b="1" dirty="0">
                <a:latin typeface="Calibri" panose="020F0502020204030204" pitchFamily="34" charset="0"/>
              </a:rPr>
              <a:t>Vecāku</a:t>
            </a:r>
            <a:r>
              <a:rPr lang="lv-LV" sz="1200" b="1" dirty="0" smtClean="0"/>
              <a:t> </a:t>
            </a:r>
            <a:r>
              <a:rPr lang="lv-LV" sz="1100" b="1" dirty="0" smtClean="0">
                <a:latin typeface="Calibri" panose="020F0502020204030204" pitchFamily="34" charset="0"/>
              </a:rPr>
              <a:t>pabalsts</a:t>
            </a:r>
            <a:endParaRPr lang="lv-LV" sz="1100" b="1" dirty="0">
              <a:latin typeface="Calibri" panose="020F050202020403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860032" y="1494548"/>
            <a:ext cx="201622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v-LV" sz="1100" b="1" dirty="0" smtClean="0">
                <a:latin typeface="Calibri" panose="020F0502020204030204" pitchFamily="34" charset="0"/>
              </a:rPr>
              <a:t>Paternitātes pabalsts</a:t>
            </a:r>
            <a:endParaRPr lang="lv-LV" sz="1100" b="1" dirty="0">
              <a:latin typeface="Calibri" panose="020F0502020204030204" pitchFamily="34" charset="0"/>
            </a:endParaRPr>
          </a:p>
        </p:txBody>
      </p:sp>
      <p:graphicFrame>
        <p:nvGraphicFramePr>
          <p:cNvPr id="17" name="Chart 1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71762998"/>
              </p:ext>
            </p:extLst>
          </p:nvPr>
        </p:nvGraphicFramePr>
        <p:xfrm>
          <a:off x="4427984" y="1630998"/>
          <a:ext cx="45720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8" name="Chart 1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1995250"/>
              </p:ext>
            </p:extLst>
          </p:nvPr>
        </p:nvGraphicFramePr>
        <p:xfrm>
          <a:off x="256326" y="1614477"/>
          <a:ext cx="4382876" cy="258721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r" eaLnBrk="1" hangingPunct="1"/>
            <a:r>
              <a:rPr lang="lv-LV" altLang="en-US" sz="2000" dirty="0" smtClean="0"/>
              <a:t>Darba negadījumu sociāl</a:t>
            </a:r>
            <a:r>
              <a:rPr lang="en-US" altLang="en-US" sz="2000" dirty="0" smtClean="0"/>
              <a:t>a</a:t>
            </a:r>
            <a:r>
              <a:rPr lang="lv-LV" altLang="en-US" sz="2000" dirty="0" smtClean="0"/>
              <a:t> </a:t>
            </a:r>
            <a:r>
              <a:rPr lang="en-US" altLang="en-US" sz="2000" dirty="0" err="1" smtClean="0"/>
              <a:t>rakstura</a:t>
            </a:r>
            <a:r>
              <a:rPr lang="en-US" altLang="en-US" sz="2000" dirty="0" smtClean="0"/>
              <a:t> </a:t>
            </a:r>
            <a:r>
              <a:rPr lang="en-US" altLang="en-US" sz="2000" dirty="0" err="1" smtClean="0"/>
              <a:t>maks</a:t>
            </a:r>
            <a:r>
              <a:rPr lang="lv-LV" altLang="en-US" sz="2000" dirty="0" smtClean="0"/>
              <a:t>ā</a:t>
            </a:r>
            <a:r>
              <a:rPr lang="en-US" altLang="en-US" sz="2000" dirty="0" err="1" smtClean="0"/>
              <a:t>jumu</a:t>
            </a:r>
            <a:r>
              <a:rPr lang="en-US" altLang="en-US" sz="2000" dirty="0" smtClean="0"/>
              <a:t> un </a:t>
            </a:r>
            <a:r>
              <a:rPr lang="en-US" altLang="en-US" sz="2000" dirty="0" err="1" smtClean="0"/>
              <a:t>kompens</a:t>
            </a:r>
            <a:r>
              <a:rPr lang="lv-LV" altLang="en-US" sz="2000" dirty="0" smtClean="0"/>
              <a:t>ā</a:t>
            </a:r>
            <a:r>
              <a:rPr lang="en-US" altLang="en-US" sz="2000" dirty="0" err="1" smtClean="0"/>
              <a:t>ciju</a:t>
            </a:r>
            <a:r>
              <a:rPr lang="lv-LV" altLang="en-US" sz="2000" dirty="0" smtClean="0"/>
              <a:t/>
            </a:r>
            <a:br>
              <a:rPr lang="lv-LV" altLang="en-US" sz="2000" dirty="0" smtClean="0"/>
            </a:br>
            <a:r>
              <a:rPr lang="lv-LV" altLang="en-US" sz="2000" dirty="0" smtClean="0"/>
              <a:t>rezultatīvo rādītāju dinamika</a:t>
            </a:r>
            <a:br>
              <a:rPr lang="lv-LV" altLang="en-US" sz="2000" dirty="0" smtClean="0"/>
            </a:br>
            <a:r>
              <a:rPr lang="lv-LV" altLang="en-US" sz="2000" dirty="0" smtClean="0"/>
              <a:t>201</a:t>
            </a:r>
            <a:r>
              <a:rPr lang="lv-LV" altLang="en-US" sz="2000" dirty="0"/>
              <a:t>7</a:t>
            </a:r>
            <a:r>
              <a:rPr lang="lv-LV" altLang="en-US" sz="2000" dirty="0" smtClean="0"/>
              <a:t>.-202</a:t>
            </a:r>
            <a:r>
              <a:rPr lang="lv-LV" altLang="en-US" sz="2000" dirty="0"/>
              <a:t>2</a:t>
            </a:r>
            <a:r>
              <a:rPr lang="lv-LV" altLang="en-US" sz="2000" dirty="0" smtClean="0"/>
              <a:t>. gadā </a:t>
            </a:r>
            <a:r>
              <a:rPr lang="lv-LV" altLang="en-US" sz="1400" dirty="0" smtClean="0"/>
              <a:t>(</a:t>
            </a:r>
            <a:r>
              <a:rPr lang="lv-LV" altLang="en-US" sz="1600" dirty="0" smtClean="0"/>
              <a:t>vidēji mēnesī</a:t>
            </a:r>
            <a:r>
              <a:rPr lang="lv-LV" altLang="en-US" sz="1400" dirty="0" smtClean="0"/>
              <a:t>)</a:t>
            </a:r>
          </a:p>
        </p:txBody>
      </p:sp>
      <p:sp>
        <p:nvSpPr>
          <p:cNvPr id="13314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9EB4BA20-A2F7-4D3C-A798-C496D3460625}" type="slidenum">
              <a:rPr lang="lv-LV" altLang="en-US" smtClean="0"/>
              <a:pPr/>
              <a:t>10</a:t>
            </a:fld>
            <a:endParaRPr lang="lv-LV" altLang="en-US" smtClean="0"/>
          </a:p>
        </p:txBody>
      </p:sp>
      <p:graphicFrame>
        <p:nvGraphicFramePr>
          <p:cNvPr id="7" name="Chart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05256145"/>
              </p:ext>
            </p:extLst>
          </p:nvPr>
        </p:nvGraphicFramePr>
        <p:xfrm>
          <a:off x="755576" y="1628800"/>
          <a:ext cx="7581900" cy="47005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Rectangle 6"/>
          <p:cNvSpPr>
            <a:spLocks noGrp="1" noChangeArrowheads="1"/>
          </p:cNvSpPr>
          <p:nvPr>
            <p:ph type="title"/>
          </p:nvPr>
        </p:nvSpPr>
        <p:spPr>
          <a:xfrm>
            <a:off x="1042988" y="2997200"/>
            <a:ext cx="7283450" cy="1143000"/>
          </a:xfrm>
        </p:spPr>
        <p:txBody>
          <a:bodyPr/>
          <a:lstStyle/>
          <a:p>
            <a:pPr algn="ctr" eaLnBrk="1" hangingPunct="1"/>
            <a:r>
              <a:rPr lang="lv-LV" altLang="en-US" sz="4000" smtClean="0"/>
              <a:t>Paldies par uzmanību!</a:t>
            </a:r>
          </a:p>
        </p:txBody>
      </p:sp>
      <p:sp>
        <p:nvSpPr>
          <p:cNvPr id="14338" name="Slide Number Placeholder 4"/>
          <p:cNvSpPr>
            <a:spLocks noGrp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41E67BDB-787A-450A-B294-5BB324A10E45}" type="slidenum">
              <a:rPr lang="lv-LV" altLang="en-US" smtClean="0"/>
              <a:pPr/>
              <a:t>11</a:t>
            </a:fld>
            <a:endParaRPr lang="lv-LV" alt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Default Design">
  <a:themeElements>
    <a:clrScheme name="1_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Default Design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1_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5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6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7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4035</TotalTime>
  <Words>159</Words>
  <Application>Microsoft Office PowerPoint</Application>
  <PresentationFormat>On-screen Show (4:3)</PresentationFormat>
  <Paragraphs>41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11</vt:i4>
      </vt:variant>
    </vt:vector>
  </HeadingPairs>
  <TitlesOfParts>
    <vt:vector size="13" baseType="lpstr">
      <vt:lpstr>1_Default Design</vt:lpstr>
      <vt:lpstr>Office Theme</vt:lpstr>
      <vt:lpstr>Speciālā budžeta rādītāji 2021. un 2022. gadā</vt:lpstr>
      <vt:lpstr>Speciālā budžeta pamatrādītāji</vt:lpstr>
      <vt:lpstr>Speciālā budžeta naudas līdzekļu  atlikuma izmaiņu dinamika,  milj. euro</vt:lpstr>
      <vt:lpstr>Izdevumi valsts pensijām,  milj.euro</vt:lpstr>
      <vt:lpstr>Valsts pensiju* rezultatīvo rādītāju dinamika                2016.-2022.gadā (vidēji mēnesī) </vt:lpstr>
      <vt:lpstr>Izdevumi pabalstiem un atlīdzībām, milj. euro</vt:lpstr>
      <vt:lpstr>Bezdarbnieka pabalstu rezultatīvo rādītāju dinamika  2017.-2022.gadā (vidēji mēnesī)</vt:lpstr>
      <vt:lpstr>Slimības pabalstu rezultatīvo rādītāju dinamika 2017.-2022.gadā (vidēji mēnesī)</vt:lpstr>
      <vt:lpstr>Maternitātes, paternitātes un vecāku pabalstu  rezultatīvo rādītāju dinamika 2017.-2022. gadā (vidēji mēnesī)</vt:lpstr>
      <vt:lpstr>Darba negadījumu sociāla rakstura maksājumu un kompensāciju rezultatīvo rādītāju dinamika 2017.-2022. gadā (vidēji mēnesī)</vt:lpstr>
      <vt:lpstr>Paldies par uzmanību!</vt:lpstr>
    </vt:vector>
  </TitlesOfParts>
  <Company>vsaa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Maija Kravala</dc:creator>
  <cp:lastModifiedBy>Zanda ViksneOzolina</cp:lastModifiedBy>
  <cp:revision>143</cp:revision>
  <dcterms:created xsi:type="dcterms:W3CDTF">2015-03-13T14:11:27Z</dcterms:created>
  <dcterms:modified xsi:type="dcterms:W3CDTF">2022-06-14T12:16:38Z</dcterms:modified>
</cp:coreProperties>
</file>